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8" r:id="rId3"/>
    <p:sldId id="257" r:id="rId4"/>
    <p:sldId id="260" r:id="rId5"/>
    <p:sldId id="265" r:id="rId6"/>
    <p:sldId id="261" r:id="rId7"/>
    <p:sldId id="262" r:id="rId8"/>
    <p:sldId id="266" r:id="rId9"/>
    <p:sldId id="267" r:id="rId10"/>
    <p:sldId id="263" r:id="rId11"/>
    <p:sldId id="264" r:id="rId12"/>
  </p:sldIdLst>
  <p:sldSz cx="9144000" cy="6858000" type="screen4x3"/>
  <p:notesSz cx="6858000" cy="9144000"/>
  <p:defaultTextStyle>
    <a:defPPr>
      <a:defRPr lang="pt-B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476375" y="3327400"/>
            <a:ext cx="6481763" cy="1470025"/>
          </a:xfrm>
        </p:spPr>
        <p:txBody>
          <a:bodyPr/>
          <a:lstStyle>
            <a:lvl1pPr>
              <a:defRPr/>
            </a:lvl1pPr>
          </a:lstStyle>
          <a:p>
            <a:r>
              <a:rPr lang="pt-BR" smtClean="0"/>
              <a:t>Clique para editar o estilo do título mestre</a:t>
            </a:r>
            <a:endParaRPr lang="pt-BR"/>
          </a:p>
        </p:txBody>
      </p:sp>
      <p:sp>
        <p:nvSpPr>
          <p:cNvPr id="4099" name="Rectangle 3"/>
          <p:cNvSpPr>
            <a:spLocks noGrp="1" noChangeArrowheads="1"/>
          </p:cNvSpPr>
          <p:nvPr>
            <p:ph type="subTitle" idx="1"/>
          </p:nvPr>
        </p:nvSpPr>
        <p:spPr>
          <a:xfrm>
            <a:off x="395288" y="5300663"/>
            <a:ext cx="8497887" cy="720725"/>
          </a:xfrm>
        </p:spPr>
        <p:txBody>
          <a:bodyPr anchor="ctr"/>
          <a:lstStyle>
            <a:lvl1pPr marL="0" indent="0" algn="ctr">
              <a:buFontTx/>
              <a:buNone/>
              <a:defRPr/>
            </a:lvl1pPr>
          </a:lstStyle>
          <a:p>
            <a:r>
              <a:rPr lang="pt-BR" smtClean="0"/>
              <a:t>Clique para editar o estilo do subtítulo mestre</a:t>
            </a:r>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24B67328-D3BA-4449-A543-F6FF28F27776}" type="slidenum">
              <a:rPr lang="pt-B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734175" y="188913"/>
            <a:ext cx="2159000" cy="5689600"/>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252413" y="188913"/>
            <a:ext cx="6329362" cy="5689600"/>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20F9AAF9-9184-4DBE-B6F1-9417DC6255E3}" type="slidenum">
              <a:rPr lang="pt-B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28BE1964-8362-4CDF-B22F-5AEE16BDBFB4}" type="slidenum">
              <a:rPr lang="pt-BR"/>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lvl1pPr>
              <a:defRPr/>
            </a:lvl1pPr>
          </a:lstStyle>
          <a:p>
            <a:endParaRPr lang="pt-BR"/>
          </a:p>
        </p:txBody>
      </p:sp>
      <p:sp>
        <p:nvSpPr>
          <p:cNvPr id="5" name="Espaço Reservado para Rodapé 4"/>
          <p:cNvSpPr>
            <a:spLocks noGrp="1"/>
          </p:cNvSpPr>
          <p:nvPr>
            <p:ph type="ftr" sz="quarter" idx="11"/>
          </p:nvPr>
        </p:nvSpPr>
        <p:spPr/>
        <p:txBody>
          <a:bodyPr/>
          <a:lstStyle>
            <a:lvl1pPr>
              <a:defRPr/>
            </a:lvl1pPr>
          </a:lstStyle>
          <a:p>
            <a:endParaRPr lang="pt-BR"/>
          </a:p>
        </p:txBody>
      </p:sp>
      <p:sp>
        <p:nvSpPr>
          <p:cNvPr id="6" name="Espaço Reservado para Número de Slide 5"/>
          <p:cNvSpPr>
            <a:spLocks noGrp="1"/>
          </p:cNvSpPr>
          <p:nvPr>
            <p:ph type="sldNum" sz="quarter" idx="12"/>
          </p:nvPr>
        </p:nvSpPr>
        <p:spPr/>
        <p:txBody>
          <a:bodyPr/>
          <a:lstStyle>
            <a:lvl1pPr>
              <a:defRPr/>
            </a:lvl1pPr>
          </a:lstStyle>
          <a:p>
            <a:fld id="{601A492A-FF9F-4C6E-84A1-4F8C038D0D9D}" type="slidenum">
              <a:rPr lang="pt-BR"/>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827088" y="1773238"/>
            <a:ext cx="3919537" cy="410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899025" y="1773238"/>
            <a:ext cx="3921125" cy="4105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endParaRPr lang="pt-BR"/>
          </a:p>
        </p:txBody>
      </p:sp>
      <p:sp>
        <p:nvSpPr>
          <p:cNvPr id="7" name="Espaço Reservado para Número de Slide 6"/>
          <p:cNvSpPr>
            <a:spLocks noGrp="1"/>
          </p:cNvSpPr>
          <p:nvPr>
            <p:ph type="sldNum" sz="quarter" idx="12"/>
          </p:nvPr>
        </p:nvSpPr>
        <p:spPr/>
        <p:txBody>
          <a:bodyPr/>
          <a:lstStyle>
            <a:lvl1pPr>
              <a:defRPr/>
            </a:lvl1pPr>
          </a:lstStyle>
          <a:p>
            <a:fld id="{2F7FBD3C-3983-4EB1-9EBD-B8144031A5E7}" type="slidenum">
              <a:rPr lang="pt-BR"/>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lvl1pPr>
              <a:defRPr/>
            </a:lvl1pPr>
          </a:lstStyle>
          <a:p>
            <a:endParaRPr lang="pt-BR"/>
          </a:p>
        </p:txBody>
      </p:sp>
      <p:sp>
        <p:nvSpPr>
          <p:cNvPr id="8" name="Espaço Reservado para Rodapé 7"/>
          <p:cNvSpPr>
            <a:spLocks noGrp="1"/>
          </p:cNvSpPr>
          <p:nvPr>
            <p:ph type="ftr" sz="quarter" idx="11"/>
          </p:nvPr>
        </p:nvSpPr>
        <p:spPr/>
        <p:txBody>
          <a:bodyPr/>
          <a:lstStyle>
            <a:lvl1pPr>
              <a:defRPr/>
            </a:lvl1pPr>
          </a:lstStyle>
          <a:p>
            <a:endParaRPr lang="pt-BR"/>
          </a:p>
        </p:txBody>
      </p:sp>
      <p:sp>
        <p:nvSpPr>
          <p:cNvPr id="9" name="Espaço Reservado para Número de Slide 8"/>
          <p:cNvSpPr>
            <a:spLocks noGrp="1"/>
          </p:cNvSpPr>
          <p:nvPr>
            <p:ph type="sldNum" sz="quarter" idx="12"/>
          </p:nvPr>
        </p:nvSpPr>
        <p:spPr/>
        <p:txBody>
          <a:bodyPr/>
          <a:lstStyle>
            <a:lvl1pPr>
              <a:defRPr/>
            </a:lvl1pPr>
          </a:lstStyle>
          <a:p>
            <a:fld id="{75E6C5F1-EEE2-48DB-A3B0-EB30E75A1076}" type="slidenum">
              <a:rPr lang="pt-BR"/>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lvl1pPr>
              <a:defRPr/>
            </a:lvl1pPr>
          </a:lstStyle>
          <a:p>
            <a:endParaRPr lang="pt-BR"/>
          </a:p>
        </p:txBody>
      </p:sp>
      <p:sp>
        <p:nvSpPr>
          <p:cNvPr id="4" name="Espaço Reservado para Rodapé 3"/>
          <p:cNvSpPr>
            <a:spLocks noGrp="1"/>
          </p:cNvSpPr>
          <p:nvPr>
            <p:ph type="ftr" sz="quarter" idx="11"/>
          </p:nvPr>
        </p:nvSpPr>
        <p:spPr/>
        <p:txBody>
          <a:bodyPr/>
          <a:lstStyle>
            <a:lvl1pPr>
              <a:defRPr/>
            </a:lvl1pPr>
          </a:lstStyle>
          <a:p>
            <a:endParaRPr lang="pt-BR"/>
          </a:p>
        </p:txBody>
      </p:sp>
      <p:sp>
        <p:nvSpPr>
          <p:cNvPr id="5" name="Espaço Reservado para Número de Slide 4"/>
          <p:cNvSpPr>
            <a:spLocks noGrp="1"/>
          </p:cNvSpPr>
          <p:nvPr>
            <p:ph type="sldNum" sz="quarter" idx="12"/>
          </p:nvPr>
        </p:nvSpPr>
        <p:spPr/>
        <p:txBody>
          <a:bodyPr/>
          <a:lstStyle>
            <a:lvl1pPr>
              <a:defRPr/>
            </a:lvl1pPr>
          </a:lstStyle>
          <a:p>
            <a:fld id="{1BB4B0F1-424D-417C-9192-37A28CA68752}" type="slidenum">
              <a:rPr lang="pt-BR"/>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lvl1pPr>
              <a:defRPr/>
            </a:lvl1pPr>
          </a:lstStyle>
          <a:p>
            <a:endParaRPr lang="pt-BR"/>
          </a:p>
        </p:txBody>
      </p:sp>
      <p:sp>
        <p:nvSpPr>
          <p:cNvPr id="3" name="Espaço Reservado para Rodapé 2"/>
          <p:cNvSpPr>
            <a:spLocks noGrp="1"/>
          </p:cNvSpPr>
          <p:nvPr>
            <p:ph type="ftr" sz="quarter" idx="11"/>
          </p:nvPr>
        </p:nvSpPr>
        <p:spPr/>
        <p:txBody>
          <a:bodyPr/>
          <a:lstStyle>
            <a:lvl1pPr>
              <a:defRPr/>
            </a:lvl1pPr>
          </a:lstStyle>
          <a:p>
            <a:endParaRPr lang="pt-BR"/>
          </a:p>
        </p:txBody>
      </p:sp>
      <p:sp>
        <p:nvSpPr>
          <p:cNvPr id="4" name="Espaço Reservado para Número de Slide 3"/>
          <p:cNvSpPr>
            <a:spLocks noGrp="1"/>
          </p:cNvSpPr>
          <p:nvPr>
            <p:ph type="sldNum" sz="quarter" idx="12"/>
          </p:nvPr>
        </p:nvSpPr>
        <p:spPr/>
        <p:txBody>
          <a:bodyPr/>
          <a:lstStyle>
            <a:lvl1pPr>
              <a:defRPr/>
            </a:lvl1pPr>
          </a:lstStyle>
          <a:p>
            <a:fld id="{9FE95849-FAE0-451D-91B7-18AEA36012CE}" type="slidenum">
              <a:rPr lang="pt-B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endParaRPr lang="pt-BR"/>
          </a:p>
        </p:txBody>
      </p:sp>
      <p:sp>
        <p:nvSpPr>
          <p:cNvPr id="7" name="Espaço Reservado para Número de Slide 6"/>
          <p:cNvSpPr>
            <a:spLocks noGrp="1"/>
          </p:cNvSpPr>
          <p:nvPr>
            <p:ph type="sldNum" sz="quarter" idx="12"/>
          </p:nvPr>
        </p:nvSpPr>
        <p:spPr/>
        <p:txBody>
          <a:bodyPr/>
          <a:lstStyle>
            <a:lvl1pPr>
              <a:defRPr/>
            </a:lvl1pPr>
          </a:lstStyle>
          <a:p>
            <a:fld id="{E99E18EA-1FC1-49C8-A377-18BFB6D15B3A}" type="slidenum">
              <a:rPr lang="pt-BR"/>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lvl1pPr>
              <a:defRPr/>
            </a:lvl1pPr>
          </a:lstStyle>
          <a:p>
            <a:endParaRPr lang="pt-BR"/>
          </a:p>
        </p:txBody>
      </p:sp>
      <p:sp>
        <p:nvSpPr>
          <p:cNvPr id="6" name="Espaço Reservado para Rodapé 5"/>
          <p:cNvSpPr>
            <a:spLocks noGrp="1"/>
          </p:cNvSpPr>
          <p:nvPr>
            <p:ph type="ftr" sz="quarter" idx="11"/>
          </p:nvPr>
        </p:nvSpPr>
        <p:spPr/>
        <p:txBody>
          <a:bodyPr/>
          <a:lstStyle>
            <a:lvl1pPr>
              <a:defRPr/>
            </a:lvl1pPr>
          </a:lstStyle>
          <a:p>
            <a:endParaRPr lang="pt-BR"/>
          </a:p>
        </p:txBody>
      </p:sp>
      <p:sp>
        <p:nvSpPr>
          <p:cNvPr id="7" name="Espaço Reservado para Número de Slide 6"/>
          <p:cNvSpPr>
            <a:spLocks noGrp="1"/>
          </p:cNvSpPr>
          <p:nvPr>
            <p:ph type="sldNum" sz="quarter" idx="12"/>
          </p:nvPr>
        </p:nvSpPr>
        <p:spPr/>
        <p:txBody>
          <a:bodyPr/>
          <a:lstStyle>
            <a:lvl1pPr>
              <a:defRPr/>
            </a:lvl1pPr>
          </a:lstStyle>
          <a:p>
            <a:fld id="{4FDDAAE6-ACD5-4650-AF6E-57D1D10AB755}" type="slidenum">
              <a:rPr lang="pt-BR"/>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52413" y="188913"/>
            <a:ext cx="8640762"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1027" name="Rectangle 3"/>
          <p:cNvSpPr>
            <a:spLocks noGrp="1" noChangeArrowheads="1"/>
          </p:cNvSpPr>
          <p:nvPr>
            <p:ph type="body" idx="1"/>
          </p:nvPr>
        </p:nvSpPr>
        <p:spPr bwMode="auto">
          <a:xfrm>
            <a:off x="827088" y="1773238"/>
            <a:ext cx="7993062" cy="4105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1028" name="Rectangle 4"/>
          <p:cNvSpPr>
            <a:spLocks noGrp="1" noChangeArrowheads="1"/>
          </p:cNvSpPr>
          <p:nvPr>
            <p:ph type="dt" sz="half" idx="2"/>
          </p:nvPr>
        </p:nvSpPr>
        <p:spPr bwMode="auto">
          <a:xfrm>
            <a:off x="1330325" y="6435725"/>
            <a:ext cx="1162050" cy="449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pt-BR"/>
          </a:p>
        </p:txBody>
      </p:sp>
      <p:sp>
        <p:nvSpPr>
          <p:cNvPr id="1029" name="Rectangle 5"/>
          <p:cNvSpPr>
            <a:spLocks noGrp="1" noChangeArrowheads="1"/>
          </p:cNvSpPr>
          <p:nvPr>
            <p:ph type="ftr" sz="quarter" idx="3"/>
          </p:nvPr>
        </p:nvSpPr>
        <p:spPr bwMode="auto">
          <a:xfrm>
            <a:off x="2554288" y="6435725"/>
            <a:ext cx="5257800" cy="449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pt-BR"/>
          </a:p>
        </p:txBody>
      </p:sp>
      <p:sp>
        <p:nvSpPr>
          <p:cNvPr id="1030" name="Rectangle 6"/>
          <p:cNvSpPr>
            <a:spLocks noGrp="1" noChangeArrowheads="1"/>
          </p:cNvSpPr>
          <p:nvPr>
            <p:ph type="sldNum" sz="quarter" idx="4"/>
          </p:nvPr>
        </p:nvSpPr>
        <p:spPr bwMode="auto">
          <a:xfrm>
            <a:off x="719138" y="6435725"/>
            <a:ext cx="539750" cy="4492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17E64066-84C0-4141-A2FD-1B273344FB5D}" type="slidenum">
              <a:rPr lang="pt-BR"/>
              <a:pPr/>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charset="0"/>
        </a:defRPr>
      </a:lvl2pPr>
      <a:lvl3pPr algn="ctr" rtl="0" eaLnBrk="1" fontAlgn="base" hangingPunct="1">
        <a:spcBef>
          <a:spcPct val="0"/>
        </a:spcBef>
        <a:spcAft>
          <a:spcPct val="0"/>
        </a:spcAft>
        <a:defRPr sz="4400">
          <a:solidFill>
            <a:schemeClr val="tx1"/>
          </a:solidFill>
          <a:latin typeface="Arial" charset="0"/>
        </a:defRPr>
      </a:lvl3pPr>
      <a:lvl4pPr algn="ctr" rtl="0" eaLnBrk="1" fontAlgn="base" hangingPunct="1">
        <a:spcBef>
          <a:spcPct val="0"/>
        </a:spcBef>
        <a:spcAft>
          <a:spcPct val="0"/>
        </a:spcAft>
        <a:defRPr sz="4400">
          <a:solidFill>
            <a:schemeClr val="tx1"/>
          </a:solidFill>
          <a:latin typeface="Arial" charset="0"/>
        </a:defRPr>
      </a:lvl4pPr>
      <a:lvl5pPr algn="ctr" rtl="0" eaLnBrk="1" fontAlgn="base" hangingPunct="1">
        <a:spcBef>
          <a:spcPct val="0"/>
        </a:spcBef>
        <a:spcAft>
          <a:spcPct val="0"/>
        </a:spcAft>
        <a:defRPr sz="4400">
          <a:solidFill>
            <a:schemeClr val="tx1"/>
          </a:solidFill>
          <a:latin typeface="Arial" charset="0"/>
        </a:defRPr>
      </a:lvl5pPr>
      <a:lvl6pPr marL="457200" algn="ctr" rtl="0" eaLnBrk="1" fontAlgn="base" hangingPunct="1">
        <a:spcBef>
          <a:spcPct val="0"/>
        </a:spcBef>
        <a:spcAft>
          <a:spcPct val="0"/>
        </a:spcAft>
        <a:defRPr sz="4400">
          <a:solidFill>
            <a:schemeClr val="tx1"/>
          </a:solidFill>
          <a:latin typeface="Arial" charset="0"/>
        </a:defRPr>
      </a:lvl6pPr>
      <a:lvl7pPr marL="914400" algn="ctr" rtl="0" eaLnBrk="1" fontAlgn="base" hangingPunct="1">
        <a:spcBef>
          <a:spcPct val="0"/>
        </a:spcBef>
        <a:spcAft>
          <a:spcPct val="0"/>
        </a:spcAft>
        <a:defRPr sz="4400">
          <a:solidFill>
            <a:schemeClr val="tx1"/>
          </a:solidFill>
          <a:latin typeface="Arial" charset="0"/>
        </a:defRPr>
      </a:lvl7pPr>
      <a:lvl8pPr marL="1371600" algn="ctr" rtl="0" eaLnBrk="1" fontAlgn="base" hangingPunct="1">
        <a:spcBef>
          <a:spcPct val="0"/>
        </a:spcBef>
        <a:spcAft>
          <a:spcPct val="0"/>
        </a:spcAft>
        <a:defRPr sz="4400">
          <a:solidFill>
            <a:schemeClr val="tx1"/>
          </a:solidFill>
          <a:latin typeface="Arial" charset="0"/>
        </a:defRPr>
      </a:lvl8pPr>
      <a:lvl9pPr marL="1828800" algn="ctr"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Clr>
          <a:schemeClr val="folHlink"/>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528" y="3327400"/>
            <a:ext cx="8712967" cy="1470025"/>
          </a:xfrm>
        </p:spPr>
        <p:txBody>
          <a:bodyPr/>
          <a:lstStyle/>
          <a:p>
            <a:r>
              <a:rPr lang="pt-BR" sz="6000" b="1" i="1" dirty="0" smtClean="0">
                <a:latin typeface="Calibri" pitchFamily="34" charset="0"/>
                <a:cs typeface="Calibri" pitchFamily="34" charset="0"/>
              </a:rPr>
              <a:t>Logística Integrada</a:t>
            </a:r>
            <a:r>
              <a:rPr lang="pt-BR" sz="5000" b="1" i="1" dirty="0" smtClean="0">
                <a:latin typeface="Calibri" pitchFamily="34" charset="0"/>
                <a:cs typeface="Calibri" pitchFamily="34" charset="0"/>
              </a:rPr>
              <a:t/>
            </a:r>
            <a:br>
              <a:rPr lang="pt-BR" sz="5000" b="1" i="1" dirty="0" smtClean="0">
                <a:latin typeface="Calibri" pitchFamily="34" charset="0"/>
                <a:cs typeface="Calibri" pitchFamily="34" charset="0"/>
              </a:rPr>
            </a:br>
            <a:r>
              <a:rPr lang="pt-BR" sz="3500" b="1" i="1" dirty="0" smtClean="0">
                <a:latin typeface="Calibri" pitchFamily="34" charset="0"/>
                <a:cs typeface="Calibri" pitchFamily="34" charset="0"/>
              </a:rPr>
              <a:t>Prof. </a:t>
            </a:r>
            <a:r>
              <a:rPr lang="pt-BR" sz="3500" b="1" i="1" dirty="0" err="1" smtClean="0">
                <a:latin typeface="Calibri" pitchFamily="34" charset="0"/>
                <a:cs typeface="Calibri" pitchFamily="34" charset="0"/>
              </a:rPr>
              <a:t>Luciel</a:t>
            </a:r>
            <a:r>
              <a:rPr lang="pt-BR" sz="3500" b="1" i="1" dirty="0" smtClean="0">
                <a:latin typeface="Calibri" pitchFamily="34" charset="0"/>
                <a:cs typeface="Calibri" pitchFamily="34" charset="0"/>
              </a:rPr>
              <a:t> Henrique de Oliveira</a:t>
            </a:r>
            <a:endParaRPr lang="pt-BR" sz="3500" b="1" i="1" dirty="0">
              <a:latin typeface="Calibri" pitchFamily="34" charset="0"/>
              <a:cs typeface="Calibri" pitchFamily="34" charset="0"/>
            </a:endParaRPr>
          </a:p>
        </p:txBody>
      </p:sp>
      <p:sp>
        <p:nvSpPr>
          <p:cNvPr id="2051" name="Rectangle 3"/>
          <p:cNvSpPr>
            <a:spLocks noGrp="1" noChangeArrowheads="1"/>
          </p:cNvSpPr>
          <p:nvPr>
            <p:ph type="subTitle" idx="1"/>
          </p:nvPr>
        </p:nvSpPr>
        <p:spPr>
          <a:xfrm>
            <a:off x="395288" y="5300663"/>
            <a:ext cx="8497887" cy="1008657"/>
          </a:xfrm>
        </p:spPr>
        <p:txBody>
          <a:bodyPr/>
          <a:lstStyle/>
          <a:p>
            <a:r>
              <a:rPr lang="pt-BR" sz="2800" b="1" i="1" dirty="0" smtClean="0">
                <a:latin typeface="Calibri" pitchFamily="34" charset="0"/>
                <a:cs typeface="Calibri" pitchFamily="34" charset="0"/>
              </a:rPr>
              <a:t>Débora Luiza Trevizan RA:17687-5</a:t>
            </a:r>
          </a:p>
          <a:p>
            <a:r>
              <a:rPr lang="pt-BR" sz="2800" i="1" dirty="0">
                <a:solidFill>
                  <a:srgbClr val="0066FF"/>
                </a:solidFill>
                <a:latin typeface="Calibri" pitchFamily="34" charset="0"/>
                <a:cs typeface="Calibri" pitchFamily="34" charset="0"/>
              </a:rPr>
              <a:t>d</a:t>
            </a:r>
            <a:r>
              <a:rPr lang="pt-BR" sz="2800" i="1" dirty="0" smtClean="0">
                <a:solidFill>
                  <a:srgbClr val="0066FF"/>
                </a:solidFill>
                <a:latin typeface="Calibri" pitchFamily="34" charset="0"/>
                <a:cs typeface="Calibri" pitchFamily="34" charset="0"/>
              </a:rPr>
              <a:t>ebora.luiza.trevisan@delphi.com</a:t>
            </a:r>
            <a:endParaRPr lang="pt-BR" sz="2800" i="1" dirty="0">
              <a:solidFill>
                <a:srgbClr val="0066FF"/>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88640"/>
            <a:ext cx="7884368" cy="1143000"/>
          </a:xfrm>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sp>
        <p:nvSpPr>
          <p:cNvPr id="5" name="Rectangle 3"/>
          <p:cNvSpPr>
            <a:spLocks noGrp="1" noChangeArrowheads="1"/>
          </p:cNvSpPr>
          <p:nvPr>
            <p:ph idx="1"/>
          </p:nvPr>
        </p:nvSpPr>
        <p:spPr>
          <a:xfrm>
            <a:off x="323528" y="1412776"/>
            <a:ext cx="8640960" cy="5328592"/>
          </a:xfrm>
        </p:spPr>
        <p:txBody>
          <a:bodyPr/>
          <a:lstStyle/>
          <a:p>
            <a:pPr algn="just"/>
            <a:r>
              <a:rPr lang="pt-BR" sz="1600" b="1" i="1" dirty="0" smtClean="0">
                <a:latin typeface="Calibri" pitchFamily="34" charset="0"/>
                <a:cs typeface="Calibri" pitchFamily="34" charset="0"/>
              </a:rPr>
              <a:t>e) </a:t>
            </a:r>
            <a:r>
              <a:rPr lang="pt-BR" sz="1600" b="1" i="1" dirty="0" smtClean="0">
                <a:latin typeface="Calibri" pitchFamily="34" charset="0"/>
                <a:cs typeface="Calibri" pitchFamily="34" charset="0"/>
              </a:rPr>
              <a:t>Considere uma empresa industrial de seu conhecimento. O que você pensa que poderia ser desenvolvido em suas operações, em termos de "Logística reversa" e "Cadeia reversa"? Explique quais os prováveis ganhos e riscos que a empresa poderia ter se utilizasse este tipo de operação logística. </a:t>
            </a:r>
          </a:p>
          <a:p>
            <a:pPr algn="just">
              <a:buNone/>
            </a:pPr>
            <a:r>
              <a:rPr lang="pt-BR" sz="1600" b="1" dirty="0" smtClean="0">
                <a:latin typeface="Calibri" pitchFamily="34" charset="0"/>
                <a:cs typeface="Calibri" pitchFamily="34" charset="0"/>
              </a:rPr>
              <a:t>	</a:t>
            </a:r>
          </a:p>
          <a:p>
            <a:pPr algn="just">
              <a:buNone/>
            </a:pPr>
            <a:r>
              <a:rPr lang="pt-BR" sz="1600" b="1" dirty="0" smtClean="0">
                <a:latin typeface="Calibri" pitchFamily="34" charset="0"/>
                <a:cs typeface="Calibri" pitchFamily="34" charset="0"/>
              </a:rPr>
              <a:t>	</a:t>
            </a:r>
            <a:r>
              <a:rPr lang="pt-BR" sz="1600" i="1" dirty="0" smtClean="0">
                <a:latin typeface="Calibri" pitchFamily="34" charset="0"/>
                <a:cs typeface="Calibri" pitchFamily="34" charset="0"/>
              </a:rPr>
              <a:t>(</a:t>
            </a:r>
            <a:r>
              <a:rPr lang="pt-BR" sz="1400" i="1" dirty="0" smtClean="0">
                <a:latin typeface="Calibri" pitchFamily="34" charset="0"/>
                <a:cs typeface="Calibri" pitchFamily="34" charset="0"/>
              </a:rPr>
              <a:t>Estudo feito no Mercadinho Tessarini, localizado na rua XV de Novembro em Espírito Santo do Pinhal – SP).</a:t>
            </a:r>
          </a:p>
          <a:p>
            <a:pPr algn="just">
              <a:buNone/>
            </a:pPr>
            <a:r>
              <a:rPr lang="pt-BR" sz="1400" dirty="0" smtClean="0">
                <a:latin typeface="Calibri" pitchFamily="34" charset="0"/>
                <a:cs typeface="Calibri" pitchFamily="34" charset="0"/>
              </a:rPr>
              <a:t>		</a:t>
            </a:r>
          </a:p>
          <a:p>
            <a:pPr algn="just">
              <a:buNone/>
            </a:pPr>
            <a:r>
              <a:rPr lang="pt-BR" sz="1400" dirty="0" smtClean="0">
                <a:latin typeface="Calibri" pitchFamily="34" charset="0"/>
                <a:cs typeface="Calibri" pitchFamily="34" charset="0"/>
              </a:rPr>
              <a:t>		Em um mercadinho, por exemplo, dentre as atividades reversas mais utilizadas estão a disposição, a doação e a reciclagem. Nesse tipo de estabelecimento, ocorrem muito mais doações do que reciclagem de produtos retornados devido à falta de estrutura e escala para a prática de reciclagem desses produtos . O mercadinho geralmente vende os materiais para empresas especializadas neste processo, ou seja, na realidade ele terceiriza este serviço. </a:t>
            </a:r>
          </a:p>
          <a:p>
            <a:pPr algn="just">
              <a:buNone/>
            </a:pPr>
            <a:r>
              <a:rPr lang="pt-BR" sz="1400" dirty="0" smtClean="0">
                <a:latin typeface="Calibri" pitchFamily="34" charset="0"/>
                <a:cs typeface="Calibri" pitchFamily="34" charset="0"/>
              </a:rPr>
              <a:t>		Já os processos de reprocesso e recuperação de produtos não são realizados pelos Mercadinho Tessarini pelo mesmo motivo da reciclagem: falta de estrutura. A ausência da revenda de produtos retornados se justifica pela falta de escala e risco que esta prática pode trazer para a marca dos seus produtos. </a:t>
            </a:r>
          </a:p>
          <a:p>
            <a:pPr algn="just">
              <a:buNone/>
            </a:pPr>
            <a:r>
              <a:rPr lang="pt-BR" sz="1400" dirty="0" smtClean="0">
                <a:latin typeface="Calibri" pitchFamily="34" charset="0"/>
                <a:cs typeface="Calibri" pitchFamily="34" charset="0"/>
              </a:rPr>
              <a:t>		Uma tática utilizada no mercadinho Tessarini para vender esses produtos é dar um desconto na compra (em média de 10%), transferindo assim sua responsabilidade ao consumidor ao invés de recolher o produto das prateleiras.</a:t>
            </a:r>
          </a:p>
          <a:p>
            <a:pPr algn="just">
              <a:buNone/>
            </a:pPr>
            <a:r>
              <a:rPr lang="pt-BR" sz="1400" dirty="0" smtClean="0">
                <a:latin typeface="Calibri" pitchFamily="34" charset="0"/>
                <a:cs typeface="Calibri" pitchFamily="34" charset="0"/>
              </a:rPr>
              <a:t>		</a:t>
            </a:r>
          </a:p>
          <a:p>
            <a:pPr algn="just">
              <a:buNone/>
            </a:pPr>
            <a:r>
              <a:rPr lang="pt-BR" sz="1400" dirty="0" smtClean="0">
                <a:latin typeface="Calibri" pitchFamily="34" charset="0"/>
                <a:cs typeface="Calibri" pitchFamily="34" charset="0"/>
              </a:rPr>
              <a:t>		</a:t>
            </a:r>
          </a:p>
          <a:p>
            <a:pPr algn="just">
              <a:buNone/>
            </a:pPr>
            <a:endParaRPr lang="pt-BR" sz="1400" dirty="0" smtClean="0">
              <a:latin typeface="Calibri" pitchFamily="34" charset="0"/>
              <a:cs typeface="Calibri" pitchFamily="34" charset="0"/>
            </a:endParaRPr>
          </a:p>
          <a:p>
            <a:pPr algn="just">
              <a:buNone/>
            </a:pPr>
            <a:endParaRPr lang="pt-BR" sz="1400" dirty="0" smtClean="0">
              <a:latin typeface="Calibri" pitchFamily="34" charset="0"/>
              <a:cs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88640"/>
            <a:ext cx="7884368" cy="1143000"/>
          </a:xfrm>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sp>
        <p:nvSpPr>
          <p:cNvPr id="5" name="Rectangle 3"/>
          <p:cNvSpPr>
            <a:spLocks noGrp="1" noChangeArrowheads="1"/>
          </p:cNvSpPr>
          <p:nvPr>
            <p:ph idx="1"/>
          </p:nvPr>
        </p:nvSpPr>
        <p:spPr>
          <a:xfrm>
            <a:off x="323528" y="1412776"/>
            <a:ext cx="8640960" cy="5328592"/>
          </a:xfrm>
        </p:spPr>
        <p:txBody>
          <a:bodyPr/>
          <a:lstStyle/>
          <a:p>
            <a:pPr algn="just">
              <a:buNone/>
            </a:pPr>
            <a:r>
              <a:rPr lang="pt-BR" sz="1600" b="1" i="1" dirty="0" smtClean="0">
                <a:latin typeface="Calibri" pitchFamily="34" charset="0"/>
                <a:cs typeface="Calibri" pitchFamily="34" charset="0"/>
              </a:rPr>
              <a:t>		</a:t>
            </a:r>
          </a:p>
          <a:p>
            <a:pPr algn="just">
              <a:buNone/>
            </a:pPr>
            <a:r>
              <a:rPr lang="pt-BR" sz="1400" dirty="0" smtClean="0">
                <a:latin typeface="Calibri" pitchFamily="34" charset="0"/>
                <a:cs typeface="Calibri" pitchFamily="34" charset="0"/>
              </a:rPr>
              <a:t>		Uma solução para melhorar esse processo seria jogar a responsabilidade financeira pelos retornos para a indústria de alimentos ou fornecedores desses produtos. Entretanto, o Mercadinho não possui uma estrutura eficiente e segura para gerenciar esses processos de logística reversa e acaba correndo o risco de seus produtos não serem descartados de forma apropriada e, em consequência, ocorrer a danificação da marca e da imagem da empresa perante a sociedade. </a:t>
            </a:r>
          </a:p>
          <a:p>
            <a:pPr algn="just">
              <a:buNone/>
            </a:pPr>
            <a:r>
              <a:rPr lang="pt-BR" sz="1400" dirty="0" smtClean="0">
                <a:latin typeface="Calibri" pitchFamily="34" charset="0"/>
                <a:cs typeface="Calibri" pitchFamily="34" charset="0"/>
              </a:rPr>
              <a:t>		Um agravante dessa situação é a falta de procedimentos específicos e padronizados e o desinteresse em aperfeiçoar o gerenciamento dos fluxos reversos.</a:t>
            </a:r>
          </a:p>
          <a:p>
            <a:pPr algn="just">
              <a:buNone/>
            </a:pPr>
            <a:r>
              <a:rPr lang="pt-BR" sz="1400" dirty="0" smtClean="0">
                <a:latin typeface="Calibri" pitchFamily="34" charset="0"/>
                <a:cs typeface="Calibri" pitchFamily="34" charset="0"/>
              </a:rPr>
              <a:t>		Faz-se necessário portanto, rever alguns conceitos como definição e padronização dos métodos e procedimentos referentes às atividades reversas, para que haja melhoria nos padrões de serviço e para que a empresa se mantenha competitiva no mercado.  Afinal,  as empresas se tornam mais competitivas ao utilizar técnicas de gestão que maximizem tanto a utilização de seus recursos quanto a satisfação dos clientes.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88640"/>
            <a:ext cx="7884368" cy="1143000"/>
          </a:xfrm>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sp>
        <p:nvSpPr>
          <p:cNvPr id="4" name="CaixaDeTexto 3"/>
          <p:cNvSpPr txBox="1"/>
          <p:nvPr/>
        </p:nvSpPr>
        <p:spPr>
          <a:xfrm>
            <a:off x="611560" y="1223754"/>
            <a:ext cx="1728192" cy="477054"/>
          </a:xfrm>
          <a:prstGeom prst="rect">
            <a:avLst/>
          </a:prstGeom>
          <a:noFill/>
        </p:spPr>
        <p:txBody>
          <a:bodyPr wrap="square" rtlCol="0">
            <a:spAutoFit/>
          </a:bodyPr>
          <a:lstStyle/>
          <a:p>
            <a:r>
              <a:rPr lang="pt-BR" sz="2500" b="1" i="1" u="sng" dirty="0" smtClean="0">
                <a:latin typeface="Calibri" pitchFamily="34" charset="0"/>
                <a:cs typeface="Calibri" pitchFamily="34" charset="0"/>
              </a:rPr>
              <a:t>Questões:</a:t>
            </a:r>
            <a:endParaRPr lang="pt-BR" sz="2500" b="1" i="1" u="sng" dirty="0">
              <a:latin typeface="Calibri" pitchFamily="34" charset="0"/>
              <a:cs typeface="Calibri" pitchFamily="34" charset="0"/>
            </a:endParaRPr>
          </a:p>
        </p:txBody>
      </p:sp>
      <p:sp>
        <p:nvSpPr>
          <p:cNvPr id="5" name="Rectangle 3"/>
          <p:cNvSpPr>
            <a:spLocks noGrp="1" noChangeArrowheads="1"/>
          </p:cNvSpPr>
          <p:nvPr>
            <p:ph idx="1"/>
          </p:nvPr>
        </p:nvSpPr>
        <p:spPr>
          <a:xfrm>
            <a:off x="323528" y="1628800"/>
            <a:ext cx="8640960" cy="5040560"/>
          </a:xfrm>
        </p:spPr>
        <p:txBody>
          <a:bodyPr/>
          <a:lstStyle/>
          <a:p>
            <a:pPr lvl="0"/>
            <a:r>
              <a:rPr lang="pt-BR" sz="1600" b="1" i="1" dirty="0" smtClean="0">
                <a:latin typeface="Calibri" pitchFamily="34" charset="0"/>
                <a:cs typeface="Calibri" pitchFamily="34" charset="0"/>
              </a:rPr>
              <a:t>a) </a:t>
            </a:r>
            <a:r>
              <a:rPr lang="pt-BR" sz="1600" b="1" i="1" dirty="0" smtClean="0">
                <a:latin typeface="Calibri" pitchFamily="34" charset="0"/>
                <a:cs typeface="Calibri" pitchFamily="34" charset="0"/>
              </a:rPr>
              <a:t>Explique os conceitos de "Logística reversa" e "Cadeia reversa" - Faça uma busca na internet sobre o tema e sintetize suas descobertas.</a:t>
            </a:r>
          </a:p>
          <a:p>
            <a:pPr lvl="0" algn="just">
              <a:buNone/>
            </a:pPr>
            <a:r>
              <a:rPr lang="pt-BR" sz="1600" b="1" dirty="0" smtClean="0">
                <a:latin typeface="Calibri" pitchFamily="34" charset="0"/>
                <a:cs typeface="Calibri" pitchFamily="34" charset="0"/>
              </a:rPr>
              <a:t>		</a:t>
            </a:r>
            <a:r>
              <a:rPr lang="pt-BR" sz="1400" dirty="0" smtClean="0">
                <a:latin typeface="Calibri" pitchFamily="34" charset="0"/>
                <a:cs typeface="Calibri" pitchFamily="34" charset="0"/>
              </a:rPr>
              <a:t>A logística reversa vem sendo reconhecida como a área da logística empresarial que planeja, opera e controla o fluxo e as informações logísticas correspondentes ao retorno de bens ao seu ciclo produtivo de origem ou à sua destinação, como matéria-prima, a outro ciclo produtivo. O bem pode retornar em forma próxima à original, como retorno pós-vendas, ou em forma de resíduos, rejeitos ou refugos, como retorno pós-consumo. O retorno pós-vendas é devido, principalmente, a problemas de qualidade, tais como defeitos de fabricação ou erros de projeto, e a problemas comerciais, tais como erros de expedição, consignações não requisitadas, sobras de promoções, obsolescência tecnológica ou de moda e perda de validade. O retorno pós-consumo se dá, principalmente, pela incapacidade de quem consome o bem de dar destinação adequada às partes resultantes do consumo ou aos resíduos.. Dentro do contexto econômico, ambiental e social, essa nova ferramenta vem contribuir de forma significativa para o reaproveitamento de produtos e materiais após seu uso, amenizando os prejuízos causados ao meio-ambiente. E fazendo com que as empresas se tornem cada  vez  mais responsáveis por todo  ciclo de vida de seus produtos. Isto significa ser legalmente responsável pelo seu destino após a entrega dos produtos aos clientes e  do  impacto  que  estes  produzem  no meio ambiente ressaltando sua imagem institucional  "ecologicamente correta".</a:t>
            </a:r>
          </a:p>
          <a:p>
            <a:pPr algn="just">
              <a:buNone/>
            </a:pPr>
            <a:r>
              <a:rPr lang="pt-BR" sz="1400" dirty="0" smtClean="0">
                <a:latin typeface="Calibri" pitchFamily="34" charset="0"/>
                <a:cs typeface="Calibri" pitchFamily="34" charset="0"/>
              </a:rPr>
              <a:t>		A logística reversa também considera processos de retorno para reciclagem, reparação e remanufatura de itens e desempenha o papel de planejamento, execução e controle dos fluxos e de informações logísticas, pela própria cadeia de distribuição integrada ou por meio de cadeias especializadas em distribuição reversa. As atividades de logística reversa incluem transporte, armazenagem, distribuição de itens e gerenciamento de estoques. Segue abaixo um modelo de cadeia reversa.</a:t>
            </a:r>
          </a:p>
          <a:p>
            <a:pPr>
              <a:buNone/>
            </a:pPr>
            <a:endParaRPr lang="pt-BR" sz="2000" b="1" dirty="0" smtClean="0">
              <a:latin typeface="Calibri" pitchFamily="34" charset="0"/>
              <a:cs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l="26321" t="27360" r="44879" b="20801"/>
          <a:stretch>
            <a:fillRect/>
          </a:stretch>
        </p:blipFill>
        <p:spPr bwMode="auto">
          <a:xfrm>
            <a:off x="3939930" y="1340768"/>
            <a:ext cx="4808534" cy="5409601"/>
          </a:xfrm>
          <a:prstGeom prst="rect">
            <a:avLst/>
          </a:prstGeom>
          <a:noFill/>
          <a:ln w="9525">
            <a:noFill/>
            <a:miter lim="800000"/>
            <a:headEnd/>
            <a:tailEnd/>
          </a:ln>
        </p:spPr>
      </p:pic>
      <p:sp>
        <p:nvSpPr>
          <p:cNvPr id="4" name="Rectangle 3"/>
          <p:cNvSpPr txBox="1">
            <a:spLocks noChangeArrowheads="1"/>
          </p:cNvSpPr>
          <p:nvPr/>
        </p:nvSpPr>
        <p:spPr bwMode="auto">
          <a:xfrm>
            <a:off x="539552" y="1124744"/>
            <a:ext cx="3672408" cy="201622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200000"/>
              </a:lnSpc>
              <a:spcBef>
                <a:spcPct val="20000"/>
              </a:spcBef>
              <a:spcAft>
                <a:spcPct val="0"/>
              </a:spcAft>
              <a:buClr>
                <a:schemeClr val="folHlink"/>
              </a:buClr>
              <a:buSzTx/>
              <a:tabLst/>
              <a:defRPr/>
            </a:pPr>
            <a:endParaRPr kumimoji="0" lang="pt-BR" sz="14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ctr" defTabSz="914400" rtl="0" eaLnBrk="1" fontAlgn="base" latinLnBrk="0" hangingPunct="1">
              <a:lnSpc>
                <a:spcPct val="200000"/>
              </a:lnSpc>
              <a:spcBef>
                <a:spcPct val="20000"/>
              </a:spcBef>
              <a:spcAft>
                <a:spcPct val="0"/>
              </a:spcAft>
              <a:buClr>
                <a:schemeClr val="folHlink"/>
              </a:buClr>
              <a:buSzTx/>
              <a:tabLst/>
              <a:defRPr/>
            </a:pPr>
            <a:r>
              <a:rPr kumimoji="0" lang="pt-BR" sz="1400" b="1" i="1" u="none" strike="noStrike" kern="0" cap="none" spc="0" normalizeH="0" baseline="0" noProof="0" dirty="0" smtClean="0">
                <a:ln>
                  <a:noFill/>
                </a:ln>
                <a:solidFill>
                  <a:schemeClr val="tx1"/>
                </a:solidFill>
                <a:effectLst/>
                <a:uLnTx/>
                <a:uFillTx/>
                <a:latin typeface="+mn-lt"/>
                <a:ea typeface="+mn-ea"/>
                <a:cs typeface="+mn-cs"/>
              </a:rPr>
              <a:t>Modelo de Cadeia em circuito fechado:</a:t>
            </a:r>
          </a:p>
          <a:p>
            <a:pPr marL="342900" marR="0" lvl="0" indent="-342900" algn="ctr" defTabSz="914400" rtl="0" eaLnBrk="1" fontAlgn="base" latinLnBrk="0" hangingPunct="1">
              <a:lnSpc>
                <a:spcPct val="200000"/>
              </a:lnSpc>
              <a:spcBef>
                <a:spcPct val="20000"/>
              </a:spcBef>
              <a:spcAft>
                <a:spcPct val="0"/>
              </a:spcAft>
              <a:buClr>
                <a:schemeClr val="folHlink"/>
              </a:buClr>
              <a:buSzTx/>
              <a:tabLst/>
              <a:defRPr/>
            </a:pPr>
            <a:r>
              <a:rPr kumimoji="0" lang="pt-BR" sz="1400" b="1" i="1" u="none" strike="noStrike" kern="0" cap="none" spc="0" normalizeH="0" baseline="0" noProof="0" dirty="0" smtClean="0">
                <a:ln>
                  <a:noFill/>
                </a:ln>
                <a:solidFill>
                  <a:schemeClr val="tx1"/>
                </a:solidFill>
                <a:effectLst/>
                <a:uLnTx/>
                <a:uFillTx/>
                <a:latin typeface="+mn-lt"/>
                <a:ea typeface="+mn-ea"/>
                <a:cs typeface="+mn-cs"/>
              </a:rPr>
              <a:t> “caminhos” e “descaminhos”</a:t>
            </a:r>
          </a:p>
          <a:p>
            <a:pPr marL="342900" marR="0" lvl="0" indent="-342900" algn="ctr" defTabSz="914400" rtl="0" eaLnBrk="1" fontAlgn="base" latinLnBrk="0" hangingPunct="1">
              <a:lnSpc>
                <a:spcPct val="200000"/>
              </a:lnSpc>
              <a:spcBef>
                <a:spcPct val="20000"/>
              </a:spcBef>
              <a:spcAft>
                <a:spcPct val="0"/>
              </a:spcAft>
              <a:buClr>
                <a:schemeClr val="folHlink"/>
              </a:buClr>
              <a:buSzTx/>
              <a:tabLst/>
              <a:defRPr/>
            </a:pPr>
            <a:r>
              <a:rPr kumimoji="0" lang="pt-BR" sz="1400" b="1" i="1" u="none" strike="noStrike" kern="0" cap="none" spc="0" normalizeH="0" baseline="0" noProof="0" dirty="0" smtClean="0">
                <a:ln>
                  <a:noFill/>
                </a:ln>
                <a:solidFill>
                  <a:schemeClr val="tx1"/>
                </a:solidFill>
                <a:effectLst/>
                <a:uLnTx/>
                <a:uFillTx/>
                <a:latin typeface="+mn-lt"/>
                <a:ea typeface="+mn-ea"/>
                <a:cs typeface="+mn-cs"/>
              </a:rPr>
              <a:t> das embalagens PET no Brasil </a:t>
            </a:r>
            <a:endParaRPr kumimoji="0" lang="pt-BR" sz="1400" b="1" i="1" u="none" strike="noStrike" kern="0" cap="none" spc="0" normalizeH="0" baseline="0" noProof="0" dirty="0">
              <a:ln>
                <a:noFill/>
              </a:ln>
              <a:solidFill>
                <a:schemeClr val="tx1"/>
              </a:solidFill>
              <a:effectLst/>
              <a:uLnTx/>
              <a:uFillTx/>
              <a:latin typeface="+mn-lt"/>
              <a:ea typeface="+mn-ea"/>
              <a:cs typeface="+mn-cs"/>
            </a:endParaRPr>
          </a:p>
        </p:txBody>
      </p:sp>
      <p:sp>
        <p:nvSpPr>
          <p:cNvPr id="6" name="Título 1"/>
          <p:cNvSpPr>
            <a:spLocks noGrp="1"/>
          </p:cNvSpPr>
          <p:nvPr>
            <p:ph type="title"/>
          </p:nvPr>
        </p:nvSpPr>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88640"/>
            <a:ext cx="7884368" cy="1143000"/>
          </a:xfrm>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sp>
        <p:nvSpPr>
          <p:cNvPr id="5" name="Rectangle 3"/>
          <p:cNvSpPr>
            <a:spLocks noGrp="1" noChangeArrowheads="1"/>
          </p:cNvSpPr>
          <p:nvPr>
            <p:ph idx="1"/>
          </p:nvPr>
        </p:nvSpPr>
        <p:spPr>
          <a:xfrm>
            <a:off x="323528" y="1412776"/>
            <a:ext cx="8568952" cy="5328592"/>
          </a:xfrm>
        </p:spPr>
        <p:txBody>
          <a:bodyPr/>
          <a:lstStyle/>
          <a:p>
            <a:r>
              <a:rPr lang="pt-BR" sz="1600" b="1" i="1" dirty="0" smtClean="0">
                <a:latin typeface="Calibri" pitchFamily="34" charset="0"/>
                <a:cs typeface="Calibri" pitchFamily="34" charset="0"/>
              </a:rPr>
              <a:t>b) </a:t>
            </a:r>
            <a:r>
              <a:rPr lang="pt-BR" sz="1600" b="1" i="1" dirty="0" smtClean="0">
                <a:latin typeface="Calibri" pitchFamily="34" charset="0"/>
                <a:cs typeface="Calibri" pitchFamily="34" charset="0"/>
              </a:rPr>
              <a:t>Sintetize as principais evidências e descobertas do estudo de caso da empresa de Logística Reversa Baterias Automotivas, apresentado neste texto</a:t>
            </a:r>
            <a:r>
              <a:rPr lang="pt-BR" sz="1600" b="1" i="1" dirty="0" smtClean="0">
                <a:latin typeface="Calibri" pitchFamily="34" charset="0"/>
                <a:cs typeface="Calibri" pitchFamily="34" charset="0"/>
              </a:rPr>
              <a:t>.</a:t>
            </a:r>
          </a:p>
          <a:p>
            <a:pPr>
              <a:buNone/>
            </a:pPr>
            <a:r>
              <a:rPr lang="pt-BR" sz="1200" dirty="0" smtClean="0">
                <a:latin typeface="Calibri" pitchFamily="34" charset="0"/>
                <a:cs typeface="Calibri" pitchFamily="34" charset="0"/>
              </a:rPr>
              <a:t>		</a:t>
            </a:r>
            <a:r>
              <a:rPr lang="pt-BR" sz="1400" dirty="0" smtClean="0">
                <a:latin typeface="Calibri" pitchFamily="34" charset="0"/>
                <a:cs typeface="Calibri" pitchFamily="34" charset="0"/>
              </a:rPr>
              <a:t>A </a:t>
            </a:r>
            <a:r>
              <a:rPr lang="pt-BR" sz="1400" dirty="0" smtClean="0">
                <a:latin typeface="Calibri" pitchFamily="34" charset="0"/>
                <a:cs typeface="Calibri" pitchFamily="34" charset="0"/>
              </a:rPr>
              <a:t>bateria é um produto de alto volume e peso e de baixo valor marginal do tempo. </a:t>
            </a:r>
            <a:r>
              <a:rPr lang="pt-BR" sz="1400" dirty="0" smtClean="0">
                <a:latin typeface="Calibri" pitchFamily="34" charset="0"/>
                <a:cs typeface="Calibri" pitchFamily="34" charset="0"/>
              </a:rPr>
              <a:t>Além disso</a:t>
            </a:r>
            <a:r>
              <a:rPr lang="pt-BR" sz="1400" dirty="0" smtClean="0">
                <a:latin typeface="Calibri" pitchFamily="34" charset="0"/>
                <a:cs typeface="Calibri" pitchFamily="34" charset="0"/>
              </a:rPr>
              <a:t>, possui um único componente com valor significativo para retorno que é o chumbo. </a:t>
            </a:r>
            <a:r>
              <a:rPr lang="pt-BR" sz="1400" dirty="0" smtClean="0">
                <a:latin typeface="Calibri" pitchFamily="34" charset="0"/>
                <a:cs typeface="Calibri" pitchFamily="34" charset="0"/>
              </a:rPr>
              <a:t>Para este </a:t>
            </a:r>
            <a:r>
              <a:rPr lang="pt-BR" sz="1400" dirty="0" smtClean="0">
                <a:latin typeface="Calibri" pitchFamily="34" charset="0"/>
                <a:cs typeface="Calibri" pitchFamily="34" charset="0"/>
              </a:rPr>
              <a:t>produto, a centralização da gestão do retorno é a melhor estratégia para a cadeia </a:t>
            </a:r>
            <a:r>
              <a:rPr lang="pt-BR" sz="1400" dirty="0" smtClean="0">
                <a:latin typeface="Calibri" pitchFamily="34" charset="0"/>
                <a:cs typeface="Calibri" pitchFamily="34" charset="0"/>
              </a:rPr>
              <a:t>reversa. Esta </a:t>
            </a:r>
            <a:r>
              <a:rPr lang="pt-BR" sz="1400" dirty="0" smtClean="0">
                <a:latin typeface="Calibri" pitchFamily="34" charset="0"/>
                <a:cs typeface="Calibri" pitchFamily="34" charset="0"/>
              </a:rPr>
              <a:t>política para a gestão permite a consolidação de carga, o casamento da entrega </a:t>
            </a:r>
            <a:r>
              <a:rPr lang="pt-BR" sz="1400" dirty="0" smtClean="0">
                <a:latin typeface="Calibri" pitchFamily="34" charset="0"/>
                <a:cs typeface="Calibri" pitchFamily="34" charset="0"/>
              </a:rPr>
              <a:t>de  produto </a:t>
            </a:r>
            <a:r>
              <a:rPr lang="pt-BR" sz="1400" dirty="0" smtClean="0">
                <a:latin typeface="Calibri" pitchFamily="34" charset="0"/>
                <a:cs typeface="Calibri" pitchFamily="34" charset="0"/>
              </a:rPr>
              <a:t>novo com a retirada de retorno, o crédito imediato do retorno. Simplifica, </a:t>
            </a:r>
            <a:r>
              <a:rPr lang="pt-BR" sz="1400" dirty="0" smtClean="0">
                <a:latin typeface="Calibri" pitchFamily="34" charset="0"/>
                <a:cs typeface="Calibri" pitchFamily="34" charset="0"/>
              </a:rPr>
              <a:t>portanto, toda </a:t>
            </a:r>
            <a:r>
              <a:rPr lang="pt-BR" sz="1400" dirty="0" smtClean="0">
                <a:latin typeface="Calibri" pitchFamily="34" charset="0"/>
                <a:cs typeface="Calibri" pitchFamily="34" charset="0"/>
              </a:rPr>
              <a:t>a operação de recuperação e remuneração do </a:t>
            </a:r>
            <a:r>
              <a:rPr lang="pt-BR" sz="1400" dirty="0" smtClean="0">
                <a:latin typeface="Calibri" pitchFamily="34" charset="0"/>
                <a:cs typeface="Calibri" pitchFamily="34" charset="0"/>
              </a:rPr>
              <a:t>retorno.</a:t>
            </a:r>
          </a:p>
          <a:p>
            <a:pPr>
              <a:buNone/>
            </a:pPr>
            <a:r>
              <a:rPr lang="pt-BR" sz="1400" dirty="0" smtClean="0">
                <a:latin typeface="Calibri" pitchFamily="34" charset="0"/>
                <a:cs typeface="Calibri" pitchFamily="34" charset="0"/>
              </a:rPr>
              <a:t>	</a:t>
            </a:r>
            <a:r>
              <a:rPr lang="pt-BR" sz="1400" dirty="0" smtClean="0">
                <a:latin typeface="Calibri" pitchFamily="34" charset="0"/>
                <a:cs typeface="Calibri" pitchFamily="34" charset="0"/>
              </a:rPr>
              <a:t>	A </a:t>
            </a:r>
            <a:r>
              <a:rPr lang="pt-BR" sz="1400" dirty="0" smtClean="0">
                <a:latin typeface="Calibri" pitchFamily="34" charset="0"/>
                <a:cs typeface="Calibri" pitchFamily="34" charset="0"/>
              </a:rPr>
              <a:t>baixa perspectiva de mudança desse produto e o crescente aumento de preço </a:t>
            </a:r>
            <a:r>
              <a:rPr lang="pt-BR" sz="1400" dirty="0" smtClean="0">
                <a:latin typeface="Calibri" pitchFamily="34" charset="0"/>
                <a:cs typeface="Calibri" pitchFamily="34" charset="0"/>
              </a:rPr>
              <a:t>do chumbo </a:t>
            </a:r>
            <a:r>
              <a:rPr lang="pt-BR" sz="1400" dirty="0" smtClean="0">
                <a:latin typeface="Calibri" pitchFamily="34" charset="0"/>
                <a:cs typeface="Calibri" pitchFamily="34" charset="0"/>
              </a:rPr>
              <a:t>no mercado internacional, </a:t>
            </a:r>
            <a:r>
              <a:rPr lang="pt-BR" sz="1400" i="1" dirty="0" smtClean="0">
                <a:latin typeface="Calibri" pitchFamily="34" charset="0"/>
                <a:cs typeface="Calibri" pitchFamily="34" charset="0"/>
              </a:rPr>
              <a:t>conduzem </a:t>
            </a:r>
            <a:r>
              <a:rPr lang="pt-BR" sz="1400" i="1" dirty="0" smtClean="0">
                <a:latin typeface="Calibri" pitchFamily="34" charset="0"/>
                <a:cs typeface="Calibri" pitchFamily="34" charset="0"/>
              </a:rPr>
              <a:t>as </a:t>
            </a:r>
            <a:r>
              <a:rPr lang="pt-BR" sz="1400" i="1" dirty="0" smtClean="0">
                <a:latin typeface="Calibri" pitchFamily="34" charset="0"/>
                <a:cs typeface="Calibri" pitchFamily="34" charset="0"/>
              </a:rPr>
              <a:t>empresas </a:t>
            </a:r>
            <a:r>
              <a:rPr lang="pt-BR" sz="1400" dirty="0" smtClean="0">
                <a:latin typeface="Calibri" pitchFamily="34" charset="0"/>
                <a:cs typeface="Calibri" pitchFamily="34" charset="0"/>
              </a:rPr>
              <a:t>do </a:t>
            </a:r>
            <a:r>
              <a:rPr lang="pt-BR" sz="1400" dirty="0" smtClean="0">
                <a:latin typeface="Calibri" pitchFamily="34" charset="0"/>
                <a:cs typeface="Calibri" pitchFamily="34" charset="0"/>
              </a:rPr>
              <a:t>ramo a buscar formas alternativas para se tornarem mais competitivas no mercado. </a:t>
            </a:r>
            <a:r>
              <a:rPr lang="pt-BR" sz="1400" dirty="0" smtClean="0">
                <a:latin typeface="Calibri" pitchFamily="34" charset="0"/>
                <a:cs typeface="Calibri" pitchFamily="34" charset="0"/>
              </a:rPr>
              <a:t>Uma das alternativas é utilizar o chumbo do mercado secundário, conhecido como chumbo reciclado.</a:t>
            </a:r>
          </a:p>
          <a:p>
            <a:pPr algn="just">
              <a:buNone/>
            </a:pPr>
            <a:r>
              <a:rPr lang="pt-BR" sz="1400" dirty="0" smtClean="0">
                <a:latin typeface="Calibri" pitchFamily="34" charset="0"/>
                <a:cs typeface="Calibri" pitchFamily="34" charset="0"/>
              </a:rPr>
              <a:t>		Em </a:t>
            </a:r>
            <a:r>
              <a:rPr lang="pt-BR" sz="1400" dirty="0" smtClean="0">
                <a:latin typeface="Calibri" pitchFamily="34" charset="0"/>
                <a:cs typeface="Calibri" pitchFamily="34" charset="0"/>
              </a:rPr>
              <a:t>particular, o Brasil enfrenta maiores dificuldades neste setor. Pois as reservas brasileiras, com qualidade de liga </a:t>
            </a:r>
            <a:r>
              <a:rPr lang="pt-BR" sz="1400" dirty="0" smtClean="0">
                <a:latin typeface="Calibri" pitchFamily="34" charset="0"/>
                <a:cs typeface="Calibri" pitchFamily="34" charset="0"/>
              </a:rPr>
              <a:t>inferior </a:t>
            </a:r>
            <a:r>
              <a:rPr lang="pt-BR" sz="1400" dirty="0" smtClean="0">
                <a:latin typeface="Calibri" pitchFamily="34" charset="0"/>
                <a:cs typeface="Calibri" pitchFamily="34" charset="0"/>
              </a:rPr>
              <a:t>a</a:t>
            </a:r>
            <a:r>
              <a:rPr lang="pt-BR" sz="1400" dirty="0" smtClean="0">
                <a:latin typeface="Calibri" pitchFamily="34" charset="0"/>
                <a:cs typeface="Calibri" pitchFamily="34" charset="0"/>
              </a:rPr>
              <a:t> importada.</a:t>
            </a:r>
          </a:p>
          <a:p>
            <a:pPr>
              <a:buNone/>
            </a:pPr>
            <a:r>
              <a:rPr lang="pt-BR" sz="1400" dirty="0" smtClean="0"/>
              <a:t>		</a:t>
            </a:r>
            <a:r>
              <a:rPr lang="pt-BR" sz="1400" dirty="0" smtClean="0">
                <a:latin typeface="Calibri" pitchFamily="34" charset="0"/>
                <a:cs typeface="Calibri" pitchFamily="34" charset="0"/>
              </a:rPr>
              <a:t>Cada bateria de 9 quilos contem 65% de chumbo (DANIEL, PAPPIS e VOUTSINAS, 2003), que após reciclado resulta em aproximadamente 5,5 quilos.</a:t>
            </a:r>
          </a:p>
          <a:p>
            <a:pPr>
              <a:buNone/>
            </a:pPr>
            <a:r>
              <a:rPr lang="pt-BR" sz="1400" dirty="0" smtClean="0">
                <a:latin typeface="Calibri" pitchFamily="34" charset="0"/>
                <a:cs typeface="Calibri" pitchFamily="34" charset="0"/>
              </a:rPr>
              <a:t>		A ANFAVEA (Associação Nacional dos Fabricantes de Veículos Automotores), em 2006 publicou uma estatística de produção até o ano de 2004. Com base na frota e na quantidade de chumbo presente nas diversas baterias, foi estimada a quantidade de chumbo presente na frota circulante no Brasil, estima-se um volume de 5,9 milhões/ano de baterias devolvidas.</a:t>
            </a:r>
          </a:p>
          <a:p>
            <a:pPr>
              <a:buNone/>
            </a:pPr>
            <a:r>
              <a:rPr lang="pt-BR" sz="1400" dirty="0" smtClean="0">
                <a:latin typeface="Calibri" pitchFamily="34" charset="0"/>
                <a:cs typeface="Calibri" pitchFamily="34" charset="0"/>
              </a:rPr>
              <a:t>		</a:t>
            </a:r>
            <a:r>
              <a:rPr lang="pt-BR" sz="1400" dirty="0" smtClean="0">
                <a:latin typeface="Calibri" pitchFamily="34" charset="0"/>
                <a:cs typeface="Calibri" pitchFamily="34" charset="0"/>
              </a:rPr>
              <a:t>No </a:t>
            </a:r>
            <a:r>
              <a:rPr lang="pt-BR" sz="1400" dirty="0" smtClean="0">
                <a:latin typeface="Calibri" pitchFamily="34" charset="0"/>
                <a:cs typeface="Calibri" pitchFamily="34" charset="0"/>
              </a:rPr>
              <a:t>próximo slide apresentamos a cadeia de suprimentos de laço fechado para a produção de baterias automotivas. Nela podem ser identificados: a política de recuperação de baterias, os custos do retorno em cada estágio da cadeia e o ponto onde o fator ambiental contribui para o esforço do cliente na devolução, bem como o custo comparativo entre o chumbo secundário e o </a:t>
            </a:r>
            <a:r>
              <a:rPr lang="pt-BR" sz="1400" dirty="0" smtClean="0">
                <a:latin typeface="Calibri" pitchFamily="34" charset="0"/>
                <a:cs typeface="Calibri" pitchFamily="34" charset="0"/>
              </a:rPr>
              <a:t>importado.</a:t>
            </a:r>
          </a:p>
          <a:p>
            <a:pPr>
              <a:buNone/>
            </a:pPr>
            <a:r>
              <a:rPr lang="pt-BR" sz="1400" dirty="0" smtClean="0">
                <a:latin typeface="Calibri" pitchFamily="34" charset="0"/>
                <a:cs typeface="Calibri" pitchFamily="34" charset="0"/>
              </a:rPr>
              <a:t>		</a:t>
            </a:r>
            <a:endParaRPr lang="pt-BR" sz="1400" dirty="0" smtClean="0">
              <a:latin typeface="Calibri" pitchFamily="34" charset="0"/>
              <a:cs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88640"/>
            <a:ext cx="7884368" cy="1143000"/>
          </a:xfrm>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pic>
        <p:nvPicPr>
          <p:cNvPr id="1026" name="Picture 2"/>
          <p:cNvPicPr>
            <a:picLocks noGrp="1" noChangeAspect="1" noChangeArrowheads="1"/>
          </p:cNvPicPr>
          <p:nvPr>
            <p:ph idx="1"/>
          </p:nvPr>
        </p:nvPicPr>
        <p:blipFill>
          <a:blip r:embed="rId2" cstate="print"/>
          <a:srcRect l="14103" t="25158" r="44848" b="33793"/>
          <a:stretch>
            <a:fillRect/>
          </a:stretch>
        </p:blipFill>
        <p:spPr bwMode="auto">
          <a:xfrm>
            <a:off x="1475656" y="1745813"/>
            <a:ext cx="6264696" cy="3915435"/>
          </a:xfrm>
          <a:prstGeom prst="rect">
            <a:avLst/>
          </a:prstGeom>
          <a:noFill/>
          <a:ln w="9525">
            <a:noFill/>
            <a:miter lim="800000"/>
            <a:headEnd/>
            <a:tailEnd/>
          </a:ln>
        </p:spPr>
      </p:pic>
      <p:sp>
        <p:nvSpPr>
          <p:cNvPr id="7" name="Retângulo 6"/>
          <p:cNvSpPr/>
          <p:nvPr/>
        </p:nvSpPr>
        <p:spPr>
          <a:xfrm>
            <a:off x="2339752" y="1465039"/>
            <a:ext cx="4572000" cy="307777"/>
          </a:xfrm>
          <a:prstGeom prst="rect">
            <a:avLst/>
          </a:prstGeom>
        </p:spPr>
        <p:txBody>
          <a:bodyPr>
            <a:spAutoFit/>
          </a:bodyPr>
          <a:lstStyle/>
          <a:p>
            <a:pPr algn="ctr"/>
            <a:r>
              <a:rPr lang="pt-BR" sz="1400" i="1" dirty="0" smtClean="0">
                <a:latin typeface="Calibri" pitchFamily="34" charset="0"/>
                <a:cs typeface="Calibri" pitchFamily="34" charset="0"/>
              </a:rPr>
              <a:t>Esquema para Logística Reversa Baterias </a:t>
            </a:r>
            <a:r>
              <a:rPr lang="pt-BR" sz="1400" i="1" dirty="0" smtClean="0">
                <a:latin typeface="Calibri" pitchFamily="34" charset="0"/>
                <a:cs typeface="Calibri" pitchFamily="34" charset="0"/>
              </a:rPr>
              <a:t>Automotivas,2006</a:t>
            </a:r>
            <a:endParaRPr lang="pt-BR" sz="1400" i="1" dirty="0">
              <a:latin typeface="Calibri" pitchFamily="34" charset="0"/>
              <a:cs typeface="Calibri" pitchFamily="34" charset="0"/>
            </a:endParaRPr>
          </a:p>
        </p:txBody>
      </p:sp>
      <p:sp>
        <p:nvSpPr>
          <p:cNvPr id="8" name="Retângulo 7"/>
          <p:cNvSpPr/>
          <p:nvPr/>
        </p:nvSpPr>
        <p:spPr>
          <a:xfrm>
            <a:off x="611560" y="5661248"/>
            <a:ext cx="8424936" cy="738664"/>
          </a:xfrm>
          <a:prstGeom prst="rect">
            <a:avLst/>
          </a:prstGeom>
        </p:spPr>
        <p:txBody>
          <a:bodyPr wrap="square">
            <a:spAutoFit/>
          </a:bodyPr>
          <a:lstStyle/>
          <a:p>
            <a:r>
              <a:rPr lang="pt-BR" sz="1400" dirty="0" smtClean="0">
                <a:latin typeface="Calibri" pitchFamily="34" charset="0"/>
                <a:cs typeface="Calibri" pitchFamily="34" charset="0"/>
              </a:rPr>
              <a:t>	Contudo </a:t>
            </a:r>
            <a:r>
              <a:rPr lang="pt-BR" sz="1400" dirty="0" smtClean="0">
                <a:latin typeface="Calibri" pitchFamily="34" charset="0"/>
                <a:cs typeface="Calibri" pitchFamily="34" charset="0"/>
              </a:rPr>
              <a:t>o maior motivo para a implementação da logística reversa no setor de baterias automotivas foi a estratégica “criação de barreiras para novos entrantes”. Ficando claro também a intenção do fabricante de competir em imagem em responsabilidade social, especificamente em imagem preservacionista.</a:t>
            </a:r>
            <a:endParaRPr lang="pt-BR"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88640"/>
            <a:ext cx="7884368" cy="1143000"/>
          </a:xfrm>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sp>
        <p:nvSpPr>
          <p:cNvPr id="5" name="Rectangle 3"/>
          <p:cNvSpPr>
            <a:spLocks noGrp="1" noChangeArrowheads="1"/>
          </p:cNvSpPr>
          <p:nvPr>
            <p:ph idx="1"/>
          </p:nvPr>
        </p:nvSpPr>
        <p:spPr>
          <a:xfrm>
            <a:off x="323528" y="1412776"/>
            <a:ext cx="8640960" cy="5328592"/>
          </a:xfrm>
        </p:spPr>
        <p:txBody>
          <a:bodyPr/>
          <a:lstStyle/>
          <a:p>
            <a:r>
              <a:rPr lang="pt-BR" sz="1600" b="1" i="1" dirty="0" smtClean="0">
                <a:latin typeface="Calibri" pitchFamily="34" charset="0"/>
                <a:cs typeface="Calibri" pitchFamily="34" charset="0"/>
              </a:rPr>
              <a:t>c) </a:t>
            </a:r>
            <a:r>
              <a:rPr lang="pt-BR" sz="1600" b="1" i="1" dirty="0" smtClean="0">
                <a:latin typeface="Calibri" pitchFamily="34" charset="0"/>
                <a:cs typeface="Calibri" pitchFamily="34" charset="0"/>
              </a:rPr>
              <a:t>Quais as oportunidades e ameaças que uma empresa industrial encontra ao desenvolver estratégias de operações de Logística reversa? Explique e justifique.</a:t>
            </a:r>
          </a:p>
          <a:p>
            <a:pPr lvl="0" algn="just">
              <a:buNone/>
            </a:pPr>
            <a:r>
              <a:rPr lang="pt-BR" sz="1600" b="1" dirty="0" smtClean="0">
                <a:latin typeface="Calibri" pitchFamily="34" charset="0"/>
                <a:cs typeface="Calibri" pitchFamily="34" charset="0"/>
              </a:rPr>
              <a:t>		</a:t>
            </a:r>
            <a:r>
              <a:rPr lang="pt-BR" sz="1400" dirty="0" smtClean="0">
                <a:latin typeface="Calibri" pitchFamily="34" charset="0"/>
                <a:cs typeface="Calibri" pitchFamily="34" charset="0"/>
              </a:rPr>
              <a:t>A  logística reversa  é  ainda,  de maneira  geral,  uma  área  com  baixa prioridade. Isto se reflete no pequeno  número  de  empresas  que tem gerências dedicadas ao assunto. Esta  realidade, está  mudando  em resposta  a  pressões  externas  como um maior rigor da legislação ambiental, a necessidade de reduzir custos  e  a  necessidade  de  oferecer mais serviço através de políticas de devolução mais liberais. </a:t>
            </a:r>
          </a:p>
          <a:p>
            <a:pPr lvl="0" algn="just">
              <a:buNone/>
            </a:pPr>
            <a:r>
              <a:rPr lang="pt-BR" sz="1400" dirty="0" smtClean="0">
                <a:latin typeface="Calibri" pitchFamily="34" charset="0"/>
                <a:cs typeface="Calibri" pitchFamily="34" charset="0"/>
              </a:rPr>
              <a:t>		Esta tendência deverá gerar um aumento do fluxo de carga reverso e, é  claro,  de  seu  custo.  Por  conseguinte, serão necessários esforços para  aumento  de  eficiência,  com iniciativas para melhor estruturar os sistemas de logística reversa. Deverão  ser  aplicados  os  mesmos conceitos  de  planejamento  que  no fluxo  logístico  direto  tais  como estudos de localização de instalações e  aplicações de sistemas de  apoio  à decisão  (roteirização,  programação de entregas etc.) </a:t>
            </a:r>
          </a:p>
          <a:p>
            <a:pPr lvl="0" algn="just">
              <a:buNone/>
            </a:pPr>
            <a:r>
              <a:rPr lang="pt-BR" sz="1400" dirty="0" smtClean="0">
                <a:latin typeface="Calibri" pitchFamily="34" charset="0"/>
                <a:cs typeface="Calibri" pitchFamily="34" charset="0"/>
              </a:rPr>
              <a:t>		Isto requer vencer desafios adicionais visto ainda a necessidade básica de desenvolvimento de procedimentos padronizados para a atividade de logística reversa. Principalmente quando nos referimos à relação indústria - varejo, notamos  que  este  é  um  sistema caracterizado  predominantemente pelas  exceções,  mais  do  que  pela regra. Um dos sintomas desta situação  é  a  praticamente  inexistência  de  sistemas  de  informação voltados para o processo de logística reversa. Um tópico a ser explorado diz  respeito  à utilização de prestadores de serviço no  processo  de  logística  reversa. Como  esta  é  uma  atividade  onde  a  economia de escala é fator relevante e onde os volumes do fluxo reverso são  ainda  pequenos,  uma  opção viável se dá através da terceirização. Já é comum no Brasil a operação de empresas  que  prestam  serviço  de gerenciamento do fluxo de retorno de </a:t>
            </a:r>
            <a:r>
              <a:rPr lang="pt-BR" sz="1400" dirty="0" err="1" smtClean="0">
                <a:latin typeface="Calibri" pitchFamily="34" charset="0"/>
                <a:cs typeface="Calibri" pitchFamily="34" charset="0"/>
              </a:rPr>
              <a:t>pallets</a:t>
            </a:r>
            <a:r>
              <a:rPr lang="pt-BR" sz="1400" dirty="0" smtClean="0">
                <a:latin typeface="Calibri" pitchFamily="34" charset="0"/>
                <a:cs typeface="Calibri" pitchFamily="34" charset="0"/>
              </a:rPr>
              <a:t>, por exemplo. Se considerarmos o escopo  mais  amplo  da  logística reversa, existe espaço também para operadores que prestam serviços de maior valor agregado como o rastreamento  e  o  reprocessamento de produtos usados.</a:t>
            </a:r>
            <a:endParaRPr lang="pt-BR" sz="2000" b="1" dirty="0" smtClean="0">
              <a:latin typeface="Calibri" pitchFamily="34" charset="0"/>
              <a:cs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88640"/>
            <a:ext cx="7884368" cy="1143000"/>
          </a:xfrm>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sp>
        <p:nvSpPr>
          <p:cNvPr id="5" name="Rectangle 3"/>
          <p:cNvSpPr>
            <a:spLocks noGrp="1" noChangeArrowheads="1"/>
          </p:cNvSpPr>
          <p:nvPr>
            <p:ph idx="1"/>
          </p:nvPr>
        </p:nvSpPr>
        <p:spPr>
          <a:xfrm>
            <a:off x="323528" y="1412776"/>
            <a:ext cx="8640960" cy="5328592"/>
          </a:xfrm>
        </p:spPr>
        <p:txBody>
          <a:bodyPr/>
          <a:lstStyle/>
          <a:p>
            <a:pPr algn="just">
              <a:buNone/>
            </a:pPr>
            <a:r>
              <a:rPr lang="pt-BR" sz="1600" b="1" i="1" dirty="0" smtClean="0">
                <a:latin typeface="Calibri" pitchFamily="34" charset="0"/>
                <a:cs typeface="Calibri" pitchFamily="34" charset="0"/>
              </a:rPr>
              <a:t>		</a:t>
            </a:r>
            <a:r>
              <a:rPr lang="pt-BR" sz="1400" dirty="0" smtClean="0">
                <a:latin typeface="Calibri" pitchFamily="34" charset="0"/>
                <a:cs typeface="Calibri" pitchFamily="34" charset="0"/>
              </a:rPr>
              <a:t>Durante o desenvolvimento das estratégias de operações de Logística reversa devemos levar em consideração alguns pontos importantes como: a ameaça de novos entrantes; o poder de negociação dos compradores e fornecedores; as ameaças de serviços ou produtos substitutos e a rivalidade entre empresas existentes.</a:t>
            </a:r>
            <a:r>
              <a:rPr lang="pt-BR" sz="1400" b="1" dirty="0" smtClean="0">
                <a:latin typeface="Calibri" pitchFamily="34" charset="0"/>
                <a:cs typeface="Calibri" pitchFamily="34" charset="0"/>
              </a:rPr>
              <a:t>  </a:t>
            </a:r>
          </a:p>
          <a:p>
            <a:pPr algn="just">
              <a:buNone/>
            </a:pPr>
            <a:r>
              <a:rPr lang="pt-BR" sz="1400" dirty="0" smtClean="0">
                <a:latin typeface="Calibri" pitchFamily="34" charset="0"/>
                <a:cs typeface="Calibri" pitchFamily="34" charset="0"/>
              </a:rPr>
              <a:t>		Embora uma empresa possa ter inúmeros pontos fortes e pontos fracos em comparação com seus concorrentes, existem dois tipos básicos de vantagem competitiva que pode possuir: baixo custo ou diferenciação.</a:t>
            </a:r>
          </a:p>
          <a:p>
            <a:pPr>
              <a:buNone/>
            </a:pPr>
            <a:r>
              <a:rPr lang="pt-BR" sz="1400" dirty="0" smtClean="0"/>
              <a:t>		</a:t>
            </a:r>
            <a:r>
              <a:rPr lang="pt-BR" sz="1400" dirty="0" smtClean="0">
                <a:latin typeface="Calibri" pitchFamily="34" charset="0"/>
                <a:cs typeface="Calibri" pitchFamily="34" charset="0"/>
              </a:rPr>
              <a:t>Na liderança por baixo custo a empresa vende um produto padronizado, sem maquilagem, e dá ênfase considerável à obtenção de vantagens de custo e de escala. Nela a empresa procura ser única em sua indústria em alguns aspectos bastante valorizados pelos compradores. Ela seleciona um ou mais atributos bem valorizados e posiciona-se singularmente para satisfazer as necessidades do consumidor. A diferenciação pode ser baseada no próprio produto, no sistema de distribuição, no método de marketing e em uma grande variedade de outros fatores. Entretanto, um diferenciador não pode ignorar sua posição de custo, porque seu preço-prêmio será anulado por uma posição de custo acentuadamente inferior de um concorrente. Assim, o diferenciador deve visar a uma paridade ou proximidade de custo em relação aos concorrentes, reduzindo o custo em todas as áreas que não afetem a diferenciação.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71600" y="188640"/>
            <a:ext cx="7884368" cy="1143000"/>
          </a:xfrm>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sp>
        <p:nvSpPr>
          <p:cNvPr id="5" name="Rectangle 3"/>
          <p:cNvSpPr>
            <a:spLocks noGrp="1" noChangeArrowheads="1"/>
          </p:cNvSpPr>
          <p:nvPr>
            <p:ph idx="1"/>
          </p:nvPr>
        </p:nvSpPr>
        <p:spPr>
          <a:xfrm>
            <a:off x="323528" y="1412776"/>
            <a:ext cx="8568952" cy="5328592"/>
          </a:xfrm>
        </p:spPr>
        <p:txBody>
          <a:bodyPr/>
          <a:lstStyle/>
          <a:p>
            <a:r>
              <a:rPr lang="pt-BR" sz="1600" b="1" i="1" dirty="0" smtClean="0">
                <a:latin typeface="Calibri" pitchFamily="34" charset="0"/>
                <a:cs typeface="Calibri" pitchFamily="34" charset="0"/>
              </a:rPr>
              <a:t>d) </a:t>
            </a:r>
            <a:r>
              <a:rPr lang="pt-BR" sz="1600" b="1" i="1" dirty="0" smtClean="0">
                <a:latin typeface="Calibri" pitchFamily="34" charset="0"/>
                <a:cs typeface="Calibri" pitchFamily="34" charset="0"/>
              </a:rPr>
              <a:t>Explique e justifique por meio de exemplos, por que os autores afirmam que de acordo com a decisão de centralizar ou descentraliza estabelece-se a estratégia e as ações relacionadas à logística para recuperação do produto de forma eficiente ou ágil.</a:t>
            </a:r>
          </a:p>
          <a:p>
            <a:pPr>
              <a:buNone/>
            </a:pPr>
            <a:r>
              <a:rPr lang="pt-BR" sz="1400" i="1" dirty="0" smtClean="0">
                <a:latin typeface="Calibri" pitchFamily="34" charset="0"/>
                <a:cs typeface="Calibri" pitchFamily="34" charset="0"/>
              </a:rPr>
              <a:t>		</a:t>
            </a:r>
            <a:r>
              <a:rPr lang="pt-BR" sz="1300" i="1" dirty="0" smtClean="0">
                <a:latin typeface="Calibri" pitchFamily="34" charset="0"/>
                <a:cs typeface="Calibri" pitchFamily="34" charset="0"/>
              </a:rPr>
              <a:t>Estratégia </a:t>
            </a:r>
            <a:r>
              <a:rPr lang="pt-BR" sz="1300" i="1" dirty="0" smtClean="0">
                <a:latin typeface="Calibri" pitchFamily="34" charset="0"/>
                <a:cs typeface="Calibri" pitchFamily="34" charset="0"/>
              </a:rPr>
              <a:t>de Centralização para a Cadeia Reversa </a:t>
            </a:r>
            <a:r>
              <a:rPr lang="pt-BR" sz="1300" i="1" dirty="0" smtClean="0">
                <a:latin typeface="Calibri" pitchFamily="34" charset="0"/>
                <a:cs typeface="Calibri" pitchFamily="34" charset="0"/>
              </a:rPr>
              <a:t>Eficiente - </a:t>
            </a:r>
            <a:r>
              <a:rPr lang="pt-BR" sz="1300" dirty="0" smtClean="0">
                <a:latin typeface="Calibri" pitchFamily="34" charset="0"/>
                <a:cs typeface="Calibri" pitchFamily="34" charset="0"/>
              </a:rPr>
              <a:t>Menores </a:t>
            </a:r>
            <a:r>
              <a:rPr lang="pt-BR" sz="1300" dirty="0" smtClean="0">
                <a:latin typeface="Calibri" pitchFamily="34" charset="0"/>
                <a:cs typeface="Calibri" pitchFamily="34" charset="0"/>
              </a:rPr>
              <a:t>custos logísticos podem ser obtidos buscando a eficiência do processo de </a:t>
            </a:r>
            <a:r>
              <a:rPr lang="pt-BR" sz="1300" dirty="0" smtClean="0">
                <a:latin typeface="Calibri" pitchFamily="34" charset="0"/>
                <a:cs typeface="Calibri" pitchFamily="34" charset="0"/>
              </a:rPr>
              <a:t>retorno. As empresas de sucatas </a:t>
            </a:r>
            <a:r>
              <a:rPr lang="pt-BR" sz="1300" dirty="0" smtClean="0">
                <a:latin typeface="Calibri" pitchFamily="34" charset="0"/>
                <a:cs typeface="Calibri" pitchFamily="34" charset="0"/>
              </a:rPr>
              <a:t>de ferro e </a:t>
            </a:r>
            <a:r>
              <a:rPr lang="pt-BR" sz="1300" dirty="0" smtClean="0">
                <a:latin typeface="Calibri" pitchFamily="34" charset="0"/>
                <a:cs typeface="Calibri" pitchFamily="34" charset="0"/>
              </a:rPr>
              <a:t>alumínio que têm </a:t>
            </a:r>
            <a:r>
              <a:rPr lang="pt-BR" sz="1300" dirty="0" smtClean="0">
                <a:latin typeface="Calibri" pitchFamily="34" charset="0"/>
                <a:cs typeface="Calibri" pitchFamily="34" charset="0"/>
              </a:rPr>
              <a:t>taxa de depreciação pequena em relação ao tempo</a:t>
            </a:r>
            <a:r>
              <a:rPr lang="pt-BR" sz="1300" dirty="0" smtClean="0">
                <a:latin typeface="Calibri" pitchFamily="34" charset="0"/>
                <a:cs typeface="Calibri" pitchFamily="34" charset="0"/>
              </a:rPr>
              <a:t>, por exemplo, devem adotar esse sistema, pois a </a:t>
            </a:r>
            <a:r>
              <a:rPr lang="pt-BR" sz="1300" dirty="0" smtClean="0">
                <a:latin typeface="Calibri" pitchFamily="34" charset="0"/>
                <a:cs typeface="Calibri" pitchFamily="34" charset="0"/>
              </a:rPr>
              <a:t>centralização </a:t>
            </a:r>
            <a:r>
              <a:rPr lang="pt-BR" sz="1300" dirty="0" smtClean="0">
                <a:latin typeface="Calibri" pitchFamily="34" charset="0"/>
                <a:cs typeface="Calibri" pitchFamily="34" charset="0"/>
              </a:rPr>
              <a:t>permite </a:t>
            </a:r>
            <a:r>
              <a:rPr lang="pt-BR" sz="1300" dirty="0" smtClean="0">
                <a:latin typeface="Calibri" pitchFamily="34" charset="0"/>
                <a:cs typeface="Calibri" pitchFamily="34" charset="0"/>
              </a:rPr>
              <a:t>a consolidação de </a:t>
            </a:r>
            <a:r>
              <a:rPr lang="pt-BR" sz="1300" dirty="0" smtClean="0">
                <a:latin typeface="Calibri" pitchFamily="34" charset="0"/>
                <a:cs typeface="Calibri" pitchFamily="34" charset="0"/>
              </a:rPr>
              <a:t>cargas. Nela a </a:t>
            </a:r>
            <a:r>
              <a:rPr lang="pt-BR" sz="1300" dirty="0" smtClean="0">
                <a:latin typeface="Calibri" pitchFamily="34" charset="0"/>
                <a:cs typeface="Calibri" pitchFamily="34" charset="0"/>
              </a:rPr>
              <a:t>logística de </a:t>
            </a:r>
            <a:r>
              <a:rPr lang="pt-BR" sz="1300" dirty="0" smtClean="0">
                <a:latin typeface="Calibri" pitchFamily="34" charset="0"/>
                <a:cs typeface="Calibri" pitchFamily="34" charset="0"/>
              </a:rPr>
              <a:t>retorno é </a:t>
            </a:r>
            <a:r>
              <a:rPr lang="pt-BR" sz="1300" dirty="0" smtClean="0">
                <a:latin typeface="Calibri" pitchFamily="34" charset="0"/>
                <a:cs typeface="Calibri" pitchFamily="34" charset="0"/>
              </a:rPr>
              <a:t>projetada para obter economia de escala tanto na atividade de processamento quanto </a:t>
            </a:r>
            <a:r>
              <a:rPr lang="pt-BR" sz="1300" dirty="0" smtClean="0">
                <a:latin typeface="Calibri" pitchFamily="34" charset="0"/>
                <a:cs typeface="Calibri" pitchFamily="34" charset="0"/>
              </a:rPr>
              <a:t>na atividade </a:t>
            </a:r>
            <a:r>
              <a:rPr lang="pt-BR" sz="1300" dirty="0" smtClean="0">
                <a:latin typeface="Calibri" pitchFamily="34" charset="0"/>
                <a:cs typeface="Calibri" pitchFamily="34" charset="0"/>
              </a:rPr>
              <a:t>de transporte do </a:t>
            </a:r>
            <a:r>
              <a:rPr lang="pt-BR" sz="1300" dirty="0" smtClean="0">
                <a:latin typeface="Calibri" pitchFamily="34" charset="0"/>
                <a:cs typeface="Calibri" pitchFamily="34" charset="0"/>
              </a:rPr>
              <a:t>produto.</a:t>
            </a:r>
          </a:p>
          <a:p>
            <a:pPr>
              <a:buNone/>
            </a:pPr>
            <a:r>
              <a:rPr lang="pt-BR" sz="1300" dirty="0" smtClean="0">
                <a:latin typeface="Calibri" pitchFamily="34" charset="0"/>
                <a:cs typeface="Calibri" pitchFamily="34" charset="0"/>
              </a:rPr>
              <a:t>		</a:t>
            </a:r>
            <a:r>
              <a:rPr lang="pt-BR" sz="1300" dirty="0" smtClean="0">
                <a:latin typeface="Calibri" pitchFamily="34" charset="0"/>
                <a:cs typeface="Calibri" pitchFamily="34" charset="0"/>
              </a:rPr>
              <a:t>Durante o processo o produto é enviado para um armazém central para testes e avaliação que determinam sua condição e valor. Nenhuma atividade é desenvolvida no recolhimento do produto junto ao varejista. Para minimização dos custos os produtos são usualmente enviados ao armazém central em lote. Após a avaliação, cada um dos produtos é enviado para a área adequada (estoque, reparo, desmanche e descarte). Por este modelo, as atividades de reparo e reconstituição tendem a ser centralizadas e normalmente terceirizadas, como meio de redução de custos.</a:t>
            </a:r>
          </a:p>
          <a:p>
            <a:pPr>
              <a:buNone/>
            </a:pPr>
            <a:r>
              <a:rPr lang="pt-BR" sz="1300" dirty="0" smtClean="0">
                <a:latin typeface="Calibri" pitchFamily="34" charset="0"/>
                <a:cs typeface="Calibri" pitchFamily="34" charset="0"/>
              </a:rPr>
              <a:t>		A estratégia de centralização visa diminuir os custos logísticos e os custos de restauração de valor para produtos com baixo valor marginal do tempo</a:t>
            </a:r>
            <a:r>
              <a:rPr lang="pt-BR" sz="1300" dirty="0" smtClean="0">
                <a:latin typeface="Calibri" pitchFamily="34" charset="0"/>
                <a:cs typeface="Calibri" pitchFamily="34" charset="0"/>
              </a:rPr>
              <a:t>.</a:t>
            </a:r>
          </a:p>
          <a:p>
            <a:pPr>
              <a:buNone/>
            </a:pPr>
            <a:endParaRPr lang="pt-BR" sz="1300" dirty="0" smtClean="0">
              <a:latin typeface="Calibri" pitchFamily="34" charset="0"/>
              <a:cs typeface="Calibri" pitchFamily="34" charset="0"/>
            </a:endParaRPr>
          </a:p>
          <a:p>
            <a:pPr>
              <a:buNone/>
            </a:pPr>
            <a:r>
              <a:rPr lang="pt-BR" sz="1300" dirty="0" smtClean="0">
                <a:latin typeface="Calibri" pitchFamily="34" charset="0"/>
                <a:cs typeface="Calibri" pitchFamily="34" charset="0"/>
              </a:rPr>
              <a:t>		</a:t>
            </a:r>
            <a:r>
              <a:rPr lang="pt-BR" sz="1400" i="1" dirty="0" smtClean="0">
                <a:latin typeface="Calibri" pitchFamily="34" charset="0"/>
                <a:cs typeface="Calibri" pitchFamily="34" charset="0"/>
              </a:rPr>
              <a:t>		</a:t>
            </a:r>
            <a:endParaRPr lang="pt-BR" sz="1400" dirty="0" smtClean="0">
              <a:latin typeface="Calibri" pitchFamily="34" charset="0"/>
              <a:cs typeface="Calibri" pitchFamily="34" charset="0"/>
            </a:endParaRPr>
          </a:p>
          <a:p>
            <a:pPr lvl="0" algn="just">
              <a:buNone/>
            </a:pPr>
            <a:endParaRPr lang="pt-BR" sz="1400" i="1" dirty="0" smtClean="0">
              <a:latin typeface="Calibri" pitchFamily="34" charset="0"/>
              <a:cs typeface="Calibri" pitchFamily="34" charset="0"/>
            </a:endParaRPr>
          </a:p>
        </p:txBody>
      </p:sp>
      <p:pic>
        <p:nvPicPr>
          <p:cNvPr id="7" name="Picture 2"/>
          <p:cNvPicPr>
            <a:picLocks noChangeAspect="1" noChangeArrowheads="1"/>
          </p:cNvPicPr>
          <p:nvPr/>
        </p:nvPicPr>
        <p:blipFill>
          <a:blip r:embed="rId2" cstate="print"/>
          <a:srcRect l="13628" t="60333" r="44279" b="7396"/>
          <a:stretch>
            <a:fillRect/>
          </a:stretch>
        </p:blipFill>
        <p:spPr bwMode="auto">
          <a:xfrm>
            <a:off x="4644007" y="4581129"/>
            <a:ext cx="4116977" cy="1972718"/>
          </a:xfrm>
          <a:prstGeom prst="rect">
            <a:avLst/>
          </a:prstGeom>
          <a:noFill/>
          <a:ln w="9525">
            <a:noFill/>
            <a:miter lim="800000"/>
            <a:headEnd/>
            <a:tailEnd/>
          </a:ln>
        </p:spPr>
      </p:pic>
      <p:sp>
        <p:nvSpPr>
          <p:cNvPr id="8" name="Seta para a direita 7"/>
          <p:cNvSpPr/>
          <p:nvPr/>
        </p:nvSpPr>
        <p:spPr>
          <a:xfrm>
            <a:off x="3059832" y="5301208"/>
            <a:ext cx="1224136" cy="216024"/>
          </a:xfrm>
          <a:prstGeom prst="rightArrow">
            <a:avLst/>
          </a:prstGeom>
          <a:gradFill flip="none" rotWithShape="1">
            <a:gsLst>
              <a:gs pos="0">
                <a:schemeClr val="accent1">
                  <a:lumMod val="50000"/>
                  <a:tint val="66000"/>
                  <a:satMod val="160000"/>
                </a:schemeClr>
              </a:gs>
              <a:gs pos="50000">
                <a:schemeClr val="accent1">
                  <a:lumMod val="50000"/>
                  <a:tint val="44500"/>
                  <a:satMod val="160000"/>
                </a:schemeClr>
              </a:gs>
              <a:gs pos="100000">
                <a:schemeClr val="accent1">
                  <a:lumMod val="50000"/>
                  <a:tint val="23500"/>
                  <a:satMod val="160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CaixaDeTexto 8"/>
          <p:cNvSpPr txBox="1"/>
          <p:nvPr/>
        </p:nvSpPr>
        <p:spPr>
          <a:xfrm>
            <a:off x="899592" y="5157192"/>
            <a:ext cx="1944216" cy="52322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txBody>
          <a:bodyPr wrap="square" rtlCol="0">
            <a:spAutoFit/>
          </a:bodyPr>
          <a:lstStyle/>
          <a:p>
            <a:pPr algn="ctr"/>
            <a:r>
              <a:rPr lang="pt-BR" sz="1400" dirty="0" smtClean="0">
                <a:latin typeface="Calibri" pitchFamily="34" charset="0"/>
                <a:cs typeface="Calibri" pitchFamily="34" charset="0"/>
              </a:rPr>
              <a:t>Modelo de Logística </a:t>
            </a:r>
            <a:r>
              <a:rPr lang="pt-BR" sz="1400" dirty="0" smtClean="0">
                <a:latin typeface="Calibri" pitchFamily="34" charset="0"/>
                <a:cs typeface="Calibri" pitchFamily="34" charset="0"/>
              </a:rPr>
              <a:t>Reversa </a:t>
            </a:r>
            <a:r>
              <a:rPr lang="pt-BR" sz="1400" dirty="0" smtClean="0">
                <a:latin typeface="Calibri" pitchFamily="34" charset="0"/>
                <a:cs typeface="Calibri" pitchFamily="34" charset="0"/>
              </a:rPr>
              <a:t>Centralizada</a:t>
            </a:r>
            <a:endParaRPr lang="pt-BR"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cstate="print"/>
          <a:srcRect l="14377" t="43841" r="46157" b="24587"/>
          <a:stretch>
            <a:fillRect/>
          </a:stretch>
        </p:blipFill>
        <p:spPr bwMode="auto">
          <a:xfrm>
            <a:off x="5274840" y="4869160"/>
            <a:ext cx="3833664" cy="1916832"/>
          </a:xfrm>
          <a:prstGeom prst="rect">
            <a:avLst/>
          </a:prstGeom>
          <a:noFill/>
          <a:ln w="9525">
            <a:noFill/>
            <a:miter lim="800000"/>
            <a:headEnd/>
            <a:tailEnd/>
          </a:ln>
          <a:effectLst/>
        </p:spPr>
      </p:pic>
      <p:sp>
        <p:nvSpPr>
          <p:cNvPr id="2" name="Título 1"/>
          <p:cNvSpPr>
            <a:spLocks noGrp="1"/>
          </p:cNvSpPr>
          <p:nvPr>
            <p:ph type="title"/>
          </p:nvPr>
        </p:nvSpPr>
        <p:spPr>
          <a:xfrm>
            <a:off x="971600" y="188640"/>
            <a:ext cx="7884368" cy="1143000"/>
          </a:xfrm>
        </p:spPr>
        <p:txBody>
          <a:bodyPr/>
          <a:lstStyle/>
          <a:p>
            <a:r>
              <a:rPr lang="pt-BR" dirty="0" smtClean="0"/>
              <a:t>  </a:t>
            </a:r>
            <a:r>
              <a:rPr lang="pt-BR" sz="4000" dirty="0" smtClean="0">
                <a:latin typeface="Berlin Sans FB" pitchFamily="34" charset="0"/>
              </a:rPr>
              <a:t>RETORNO DE PRODUTO: ABORDAGEM ESTRATÉGICA</a:t>
            </a:r>
            <a:endParaRPr lang="pt-BR" sz="4000" dirty="0">
              <a:latin typeface="Berlin Sans FB" pitchFamily="34" charset="0"/>
            </a:endParaRPr>
          </a:p>
        </p:txBody>
      </p:sp>
      <p:sp>
        <p:nvSpPr>
          <p:cNvPr id="5" name="Rectangle 3"/>
          <p:cNvSpPr>
            <a:spLocks noGrp="1" noChangeArrowheads="1"/>
          </p:cNvSpPr>
          <p:nvPr>
            <p:ph idx="1"/>
          </p:nvPr>
        </p:nvSpPr>
        <p:spPr>
          <a:xfrm>
            <a:off x="323528" y="1412776"/>
            <a:ext cx="8568952" cy="5328592"/>
          </a:xfrm>
        </p:spPr>
        <p:txBody>
          <a:bodyPr/>
          <a:lstStyle/>
          <a:p>
            <a:r>
              <a:rPr lang="pt-BR" sz="1600" b="1" i="1" dirty="0" smtClean="0">
                <a:latin typeface="Calibri" pitchFamily="34" charset="0"/>
                <a:cs typeface="Calibri" pitchFamily="34" charset="0"/>
              </a:rPr>
              <a:t>4) Explique e justifique por meio de exemplos, por que os autores afirmam que de acordo com a decisão de centralizar ou descentraliza estabelece-se a estratégia e as ações relacionadas à logística para recuperação do produto de forma eficiente ou ágil</a:t>
            </a:r>
            <a:r>
              <a:rPr lang="pt-BR" sz="1600" b="1" i="1" dirty="0" smtClean="0">
                <a:latin typeface="Calibri" pitchFamily="34" charset="0"/>
                <a:cs typeface="Calibri" pitchFamily="34" charset="0"/>
              </a:rPr>
              <a:t>.</a:t>
            </a:r>
          </a:p>
          <a:p>
            <a:pPr>
              <a:buNone/>
            </a:pPr>
            <a:r>
              <a:rPr lang="pt-BR" sz="1000" dirty="0" smtClean="0">
                <a:latin typeface="Calibri" pitchFamily="34" charset="0"/>
                <a:cs typeface="Calibri" pitchFamily="34" charset="0"/>
              </a:rPr>
              <a:t>		</a:t>
            </a:r>
            <a:r>
              <a:rPr lang="pt-BR" sz="1200" dirty="0" smtClean="0">
                <a:latin typeface="Calibri" pitchFamily="34" charset="0"/>
                <a:cs typeface="Calibri" pitchFamily="34" charset="0"/>
              </a:rPr>
              <a:t>Em </a:t>
            </a:r>
            <a:r>
              <a:rPr lang="pt-BR" sz="1200" dirty="0" smtClean="0">
                <a:latin typeface="Calibri" pitchFamily="34" charset="0"/>
                <a:cs typeface="Calibri" pitchFamily="34" charset="0"/>
              </a:rPr>
              <a:t>logística reversa existe significativa vantagem em termos de tempo quando se utiliza </a:t>
            </a:r>
            <a:r>
              <a:rPr lang="pt-BR" sz="1200" dirty="0" smtClean="0">
                <a:latin typeface="Calibri" pitchFamily="34" charset="0"/>
                <a:cs typeface="Calibri" pitchFamily="34" charset="0"/>
              </a:rPr>
              <a:t>a diferenciação antecipada. O diagnóstico </a:t>
            </a:r>
            <a:r>
              <a:rPr lang="pt-BR" sz="1200" dirty="0" smtClean="0">
                <a:latin typeface="Calibri" pitchFamily="34" charset="0"/>
                <a:cs typeface="Calibri" pitchFamily="34" charset="0"/>
              </a:rPr>
              <a:t>antecipado das condições do produto objetiva maximizar a </a:t>
            </a:r>
            <a:r>
              <a:rPr lang="pt-BR" sz="1200" dirty="0" smtClean="0">
                <a:latin typeface="Calibri" pitchFamily="34" charset="0"/>
                <a:cs typeface="Calibri" pitchFamily="34" charset="0"/>
              </a:rPr>
              <a:t>recuperação de </a:t>
            </a:r>
            <a:r>
              <a:rPr lang="pt-BR" sz="1200" dirty="0" smtClean="0">
                <a:latin typeface="Calibri" pitchFamily="34" charset="0"/>
                <a:cs typeface="Calibri" pitchFamily="34" charset="0"/>
              </a:rPr>
              <a:t>valor de um produto por tentar minimizar o custo de atraso e devolvê-lo mais rapidamente</a:t>
            </a:r>
          </a:p>
          <a:p>
            <a:pPr>
              <a:buNone/>
            </a:pPr>
            <a:r>
              <a:rPr lang="pt-BR" sz="1200" dirty="0" smtClean="0">
                <a:latin typeface="Calibri" pitchFamily="34" charset="0"/>
                <a:cs typeface="Calibri" pitchFamily="34" charset="0"/>
              </a:rPr>
              <a:t>	ao </a:t>
            </a:r>
            <a:r>
              <a:rPr lang="pt-BR" sz="1200" dirty="0" smtClean="0">
                <a:latin typeface="Calibri" pitchFamily="34" charset="0"/>
                <a:cs typeface="Calibri" pitchFamily="34" charset="0"/>
              </a:rPr>
              <a:t>novo ponto de aquisição de </a:t>
            </a:r>
            <a:r>
              <a:rPr lang="pt-BR" sz="1200" dirty="0" smtClean="0">
                <a:latin typeface="Calibri" pitchFamily="34" charset="0"/>
                <a:cs typeface="Calibri" pitchFamily="34" charset="0"/>
              </a:rPr>
              <a:t>valor. A antecipação  procura </a:t>
            </a:r>
            <a:r>
              <a:rPr lang="pt-BR" sz="1200" dirty="0" smtClean="0">
                <a:latin typeface="Calibri" pitchFamily="34" charset="0"/>
                <a:cs typeface="Calibri" pitchFamily="34" charset="0"/>
              </a:rPr>
              <a:t>identificar </a:t>
            </a:r>
            <a:r>
              <a:rPr lang="pt-BR" sz="1200" dirty="0" smtClean="0">
                <a:latin typeface="Calibri" pitchFamily="34" charset="0"/>
                <a:cs typeface="Calibri" pitchFamily="34" charset="0"/>
              </a:rPr>
              <a:t>as condições </a:t>
            </a:r>
            <a:r>
              <a:rPr lang="pt-BR" sz="1200" dirty="0" smtClean="0">
                <a:latin typeface="Calibri" pitchFamily="34" charset="0"/>
                <a:cs typeface="Calibri" pitchFamily="34" charset="0"/>
              </a:rPr>
              <a:t>do produto o quanto antes </a:t>
            </a:r>
            <a:r>
              <a:rPr lang="pt-BR" sz="1200" dirty="0" smtClean="0">
                <a:latin typeface="Calibri" pitchFamily="34" charset="0"/>
                <a:cs typeface="Calibri" pitchFamily="34" charset="0"/>
              </a:rPr>
              <a:t>possível. Porém ela </a:t>
            </a:r>
            <a:r>
              <a:rPr lang="pt-BR" sz="1200" dirty="0" smtClean="0">
                <a:latin typeface="Calibri" pitchFamily="34" charset="0"/>
                <a:cs typeface="Calibri" pitchFamily="34" charset="0"/>
              </a:rPr>
              <a:t>aumenta o custo </a:t>
            </a:r>
            <a:r>
              <a:rPr lang="pt-BR" sz="1200" dirty="0" smtClean="0">
                <a:latin typeface="Calibri" pitchFamily="34" charset="0"/>
                <a:cs typeface="Calibri" pitchFamily="34" charset="0"/>
              </a:rPr>
              <a:t>operacional e o custo de implantação uma vez que requer múltiplos pontos para que o diagnóstico do produto em retorno e sua devolução ao ponto de aquisição de valor venham ocorrer de forma rápida.</a:t>
            </a:r>
          </a:p>
          <a:p>
            <a:pPr marL="342900" lvl="2" indent="-342900">
              <a:buClr>
                <a:schemeClr val="folHlink"/>
              </a:buClr>
              <a:buNone/>
            </a:pPr>
            <a:r>
              <a:rPr lang="pt-BR" sz="1200" dirty="0" smtClean="0">
                <a:latin typeface="Calibri" pitchFamily="34" charset="0"/>
                <a:ea typeface="+mn-ea"/>
                <a:cs typeface="Calibri" pitchFamily="34" charset="0"/>
              </a:rPr>
              <a:t>	</a:t>
            </a:r>
            <a:r>
              <a:rPr lang="pt-BR" sz="1200" dirty="0" smtClean="0">
                <a:latin typeface="Calibri" pitchFamily="34" charset="0"/>
                <a:ea typeface="+mn-ea"/>
                <a:cs typeface="Calibri" pitchFamily="34" charset="0"/>
              </a:rPr>
              <a:t>	Na estratégia </a:t>
            </a:r>
            <a:r>
              <a:rPr lang="pt-BR" sz="1200" dirty="0" smtClean="0">
                <a:latin typeface="Calibri" pitchFamily="34" charset="0"/>
                <a:ea typeface="+mn-ea"/>
                <a:cs typeface="Calibri" pitchFamily="34" charset="0"/>
              </a:rPr>
              <a:t>de antecipação, o produto deve ser submetido a um teste de campo para </a:t>
            </a:r>
            <a:r>
              <a:rPr lang="pt-BR" sz="1200" dirty="0" smtClean="0">
                <a:latin typeface="Calibri" pitchFamily="34" charset="0"/>
                <a:ea typeface="+mn-ea"/>
                <a:cs typeface="Calibri" pitchFamily="34" charset="0"/>
              </a:rPr>
              <a:t>classificá-lo </a:t>
            </a:r>
            <a:r>
              <a:rPr lang="pt-BR" sz="1200" dirty="0" smtClean="0">
                <a:latin typeface="Calibri" pitchFamily="34" charset="0"/>
                <a:cs typeface="Calibri" pitchFamily="34" charset="0"/>
              </a:rPr>
              <a:t>em </a:t>
            </a:r>
            <a:r>
              <a:rPr lang="pt-BR" sz="1200" dirty="0" smtClean="0">
                <a:latin typeface="Calibri" pitchFamily="34" charset="0"/>
                <a:cs typeface="Calibri" pitchFamily="34" charset="0"/>
              </a:rPr>
              <a:t>novo, reparável ou descartável. Assim os que forem classificados como novos </a:t>
            </a:r>
            <a:r>
              <a:rPr lang="pt-BR" sz="1200" dirty="0" smtClean="0">
                <a:latin typeface="Calibri" pitchFamily="34" charset="0"/>
                <a:cs typeface="Calibri" pitchFamily="34" charset="0"/>
              </a:rPr>
              <a:t>podem voltar </a:t>
            </a:r>
            <a:r>
              <a:rPr lang="pt-BR" sz="1200" dirty="0" smtClean="0">
                <a:latin typeface="Calibri" pitchFamily="34" charset="0"/>
                <a:cs typeface="Calibri" pitchFamily="34" charset="0"/>
              </a:rPr>
              <a:t>imediatamente para o estoque, sem atraso. Os reparáveis, </a:t>
            </a:r>
            <a:r>
              <a:rPr lang="pt-BR" sz="1200" dirty="0" smtClean="0">
                <a:latin typeface="Calibri" pitchFamily="34" charset="0"/>
                <a:cs typeface="Calibri" pitchFamily="34" charset="0"/>
              </a:rPr>
              <a:t>são enviados </a:t>
            </a:r>
            <a:r>
              <a:rPr lang="pt-BR" sz="1200" dirty="0" smtClean="0">
                <a:latin typeface="Calibri" pitchFamily="34" charset="0"/>
                <a:cs typeface="Calibri" pitchFamily="34" charset="0"/>
              </a:rPr>
              <a:t>para um </a:t>
            </a:r>
            <a:r>
              <a:rPr lang="pt-BR" sz="1200" dirty="0" smtClean="0">
                <a:latin typeface="Calibri" pitchFamily="34" charset="0"/>
                <a:cs typeface="Calibri" pitchFamily="34" charset="0"/>
              </a:rPr>
              <a:t>armazém central </a:t>
            </a:r>
            <a:r>
              <a:rPr lang="pt-BR" sz="1200" dirty="0" smtClean="0">
                <a:latin typeface="Calibri" pitchFamily="34" charset="0"/>
                <a:cs typeface="Calibri" pitchFamily="34" charset="0"/>
              </a:rPr>
              <a:t>para futura avaliação e recuperação. Portanto, no lugar de um único ponto de teste, </a:t>
            </a:r>
            <a:r>
              <a:rPr lang="pt-BR" sz="1200" dirty="0" smtClean="0">
                <a:latin typeface="Calibri" pitchFamily="34" charset="0"/>
                <a:cs typeface="Calibri" pitchFamily="34" charset="0"/>
              </a:rPr>
              <a:t>a logística </a:t>
            </a:r>
            <a:r>
              <a:rPr lang="pt-BR" sz="1200" dirty="0" smtClean="0">
                <a:latin typeface="Calibri" pitchFamily="34" charset="0"/>
                <a:cs typeface="Calibri" pitchFamily="34" charset="0"/>
              </a:rPr>
              <a:t>reversa rápida deve ser descentralizada em múltiplos pontos </a:t>
            </a:r>
            <a:r>
              <a:rPr lang="pt-BR" sz="1200" dirty="0" smtClean="0">
                <a:latin typeface="Calibri" pitchFamily="34" charset="0"/>
                <a:cs typeface="Calibri" pitchFamily="34" charset="0"/>
              </a:rPr>
              <a:t>de avaliação dos produtos.</a:t>
            </a:r>
          </a:p>
          <a:p>
            <a:pPr marL="342900" lvl="2" indent="-342900">
              <a:buClr>
                <a:schemeClr val="folHlink"/>
              </a:buClr>
              <a:buNone/>
            </a:pPr>
            <a:r>
              <a:rPr lang="pt-BR" sz="1200" dirty="0" smtClean="0">
                <a:latin typeface="Calibri" pitchFamily="34" charset="0"/>
                <a:cs typeface="Calibri" pitchFamily="34" charset="0"/>
              </a:rPr>
              <a:t>	</a:t>
            </a:r>
            <a:r>
              <a:rPr lang="pt-BR" sz="1200" dirty="0" smtClean="0">
                <a:latin typeface="Calibri" pitchFamily="34" charset="0"/>
                <a:cs typeface="Calibri" pitchFamily="34" charset="0"/>
              </a:rPr>
              <a:t>	</a:t>
            </a:r>
            <a:r>
              <a:rPr lang="pt-BR" sz="1200" dirty="0" smtClean="0">
                <a:latin typeface="Calibri" pitchFamily="34" charset="0"/>
                <a:ea typeface="+mn-ea"/>
                <a:cs typeface="Calibri" pitchFamily="34" charset="0"/>
              </a:rPr>
              <a:t>Duas questões surgem quando se pensa em descentralização:</a:t>
            </a:r>
          </a:p>
          <a:p>
            <a:pPr marL="342900" lvl="2" indent="-342900">
              <a:buClr>
                <a:schemeClr val="folHlink"/>
              </a:buClr>
              <a:buNone/>
            </a:pPr>
            <a:r>
              <a:rPr lang="pt-BR" sz="1200" dirty="0" smtClean="0">
                <a:latin typeface="Calibri" pitchFamily="34" charset="0"/>
                <a:ea typeface="+mn-ea"/>
                <a:cs typeface="Calibri" pitchFamily="34" charset="0"/>
              </a:rPr>
              <a:t>	 1) ela é viável tecnicamente, ou seja, é possível identificar a real condição do produto no campo? </a:t>
            </a:r>
          </a:p>
          <a:p>
            <a:pPr marL="342900" lvl="2" indent="-342900">
              <a:buClr>
                <a:schemeClr val="folHlink"/>
              </a:buClr>
              <a:buNone/>
            </a:pPr>
            <a:r>
              <a:rPr lang="pt-BR" sz="1200" dirty="0" smtClean="0">
                <a:latin typeface="Calibri" pitchFamily="34" charset="0"/>
                <a:ea typeface="+mn-ea"/>
                <a:cs typeface="Calibri" pitchFamily="34" charset="0"/>
              </a:rPr>
              <a:t>	 2) como envolver e motivar o varejista a participar deste processo?</a:t>
            </a:r>
          </a:p>
          <a:p>
            <a:pPr marL="342900" lvl="2" indent="-342900">
              <a:buClr>
                <a:schemeClr val="folHlink"/>
              </a:buClr>
              <a:buNone/>
            </a:pPr>
            <a:r>
              <a:rPr lang="pt-BR" sz="1200" dirty="0" smtClean="0">
                <a:latin typeface="Calibri" pitchFamily="34" charset="0"/>
                <a:ea typeface="+mn-ea"/>
                <a:cs typeface="Calibri" pitchFamily="34" charset="0"/>
              </a:rPr>
              <a:t>	</a:t>
            </a:r>
            <a:r>
              <a:rPr lang="pt-BR" sz="1200" dirty="0" smtClean="0">
                <a:latin typeface="Calibri" pitchFamily="34" charset="0"/>
                <a:ea typeface="+mn-ea"/>
                <a:cs typeface="Calibri" pitchFamily="34" charset="0"/>
              </a:rPr>
              <a:t> </a:t>
            </a:r>
            <a:r>
              <a:rPr lang="pt-BR" sz="1200" dirty="0" smtClean="0">
                <a:latin typeface="Calibri" pitchFamily="34" charset="0"/>
                <a:ea typeface="+mn-ea"/>
                <a:cs typeface="Calibri" pitchFamily="34" charset="0"/>
              </a:rPr>
              <a:t>Estas questões exigem também o posicionamento da empresa responsável pelo retorno. </a:t>
            </a:r>
            <a:r>
              <a:rPr lang="pt-BR" sz="1200" dirty="0" smtClean="0">
                <a:latin typeface="Calibri" pitchFamily="34" charset="0"/>
                <a:ea typeface="+mn-ea"/>
                <a:cs typeface="Calibri" pitchFamily="34" charset="0"/>
              </a:rPr>
              <a:t> </a:t>
            </a:r>
          </a:p>
          <a:p>
            <a:pPr marL="342900" lvl="2" indent="-342900">
              <a:buClr>
                <a:schemeClr val="folHlink"/>
              </a:buClr>
              <a:buNone/>
            </a:pPr>
            <a:r>
              <a:rPr lang="pt-BR" sz="1200" dirty="0" smtClean="0">
                <a:latin typeface="Calibri" pitchFamily="34" charset="0"/>
                <a:ea typeface="+mn-ea"/>
                <a:cs typeface="Calibri" pitchFamily="34" charset="0"/>
              </a:rPr>
              <a:t>	 </a:t>
            </a:r>
            <a:r>
              <a:rPr lang="pt-BR" sz="1200" dirty="0" smtClean="0">
                <a:latin typeface="Calibri" pitchFamily="34" charset="0"/>
                <a:ea typeface="+mn-ea"/>
                <a:cs typeface="Calibri" pitchFamily="34" charset="0"/>
              </a:rPr>
              <a:t>Uma </a:t>
            </a:r>
            <a:r>
              <a:rPr lang="pt-BR" sz="1200" dirty="0" smtClean="0">
                <a:latin typeface="Calibri" pitchFamily="34" charset="0"/>
                <a:ea typeface="+mn-ea"/>
                <a:cs typeface="Calibri" pitchFamily="34" charset="0"/>
              </a:rPr>
              <a:t>forma de melhorar o retorno é pelo uso de sistemas de </a:t>
            </a:r>
            <a:r>
              <a:rPr lang="pt-BR" sz="1200" dirty="0" smtClean="0">
                <a:latin typeface="Calibri" pitchFamily="34" charset="0"/>
                <a:ea typeface="+mn-ea"/>
                <a:cs typeface="Calibri" pitchFamily="34" charset="0"/>
              </a:rPr>
              <a:t>informação.</a:t>
            </a:r>
            <a:endParaRPr lang="pt-BR" sz="1200" dirty="0" smtClean="0">
              <a:latin typeface="Calibri" pitchFamily="34" charset="0"/>
              <a:ea typeface="+mn-ea"/>
              <a:cs typeface="Calibri" pitchFamily="34" charset="0"/>
            </a:endParaRPr>
          </a:p>
          <a:p>
            <a:endParaRPr lang="pt-BR" sz="1200" dirty="0" smtClean="0">
              <a:latin typeface="Calibri" pitchFamily="34" charset="0"/>
              <a:cs typeface="Calibri" pitchFamily="34" charset="0"/>
            </a:endParaRPr>
          </a:p>
        </p:txBody>
      </p:sp>
      <p:sp>
        <p:nvSpPr>
          <p:cNvPr id="7" name="Seta para a direita 6"/>
          <p:cNvSpPr/>
          <p:nvPr/>
        </p:nvSpPr>
        <p:spPr>
          <a:xfrm>
            <a:off x="3851920" y="5661248"/>
            <a:ext cx="1224136" cy="216024"/>
          </a:xfrm>
          <a:prstGeom prst="rightArrow">
            <a:avLst/>
          </a:prstGeom>
          <a:gradFill flip="none" rotWithShape="1">
            <a:gsLst>
              <a:gs pos="0">
                <a:schemeClr val="accent1">
                  <a:lumMod val="50000"/>
                  <a:tint val="66000"/>
                  <a:satMod val="160000"/>
                </a:schemeClr>
              </a:gs>
              <a:gs pos="50000">
                <a:schemeClr val="accent1">
                  <a:lumMod val="50000"/>
                  <a:tint val="44500"/>
                  <a:satMod val="160000"/>
                </a:schemeClr>
              </a:gs>
              <a:gs pos="100000">
                <a:schemeClr val="accent1">
                  <a:lumMod val="50000"/>
                  <a:tint val="23500"/>
                  <a:satMod val="160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CaixaDeTexto 7"/>
          <p:cNvSpPr txBox="1"/>
          <p:nvPr/>
        </p:nvSpPr>
        <p:spPr>
          <a:xfrm>
            <a:off x="1835696" y="5517232"/>
            <a:ext cx="1944216" cy="52322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txBody>
          <a:bodyPr wrap="square" rtlCol="0">
            <a:spAutoFit/>
          </a:bodyPr>
          <a:lstStyle/>
          <a:p>
            <a:pPr algn="ctr"/>
            <a:r>
              <a:rPr lang="pt-BR" sz="1400" dirty="0" smtClean="0">
                <a:latin typeface="Calibri" pitchFamily="34" charset="0"/>
                <a:cs typeface="Calibri" pitchFamily="34" charset="0"/>
              </a:rPr>
              <a:t>Modelo de Logística </a:t>
            </a:r>
            <a:r>
              <a:rPr lang="pt-BR" sz="1400" dirty="0" smtClean="0">
                <a:latin typeface="Calibri" pitchFamily="34" charset="0"/>
                <a:cs typeface="Calibri" pitchFamily="34" charset="0"/>
              </a:rPr>
              <a:t>Reversa Descentralizada</a:t>
            </a:r>
            <a:endParaRPr lang="pt-BR" sz="1400" dirty="0"/>
          </a:p>
        </p:txBody>
      </p:sp>
    </p:spTree>
  </p:cSld>
  <p:clrMapOvr>
    <a:masterClrMapping/>
  </p:clrMapOvr>
</p:sld>
</file>

<file path=ppt/theme/theme1.xml><?xml version="1.0" encoding="utf-8"?>
<a:theme xmlns:a="http://schemas.openxmlformats.org/drawingml/2006/main" name="10277011">
  <a:themeElements>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sign padrão">
      <a:majorFont>
        <a:latin typeface="Arial"/>
        <a:ea typeface=""/>
        <a:cs typeface=""/>
      </a:majorFont>
      <a:minorFont>
        <a:latin typeface="Arial"/>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sign padrã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sign padrã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sign padrã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sign padrã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sign padrã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sign padrã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sign padrã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sign padrã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sign padrã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sign padrã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sign padrã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sign padrã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10277011</Template>
  <TotalTime>206</TotalTime>
  <Words>336</Words>
  <Application>Microsoft Office PowerPoint</Application>
  <PresentationFormat>Apresentação na tela (4:3)</PresentationFormat>
  <Paragraphs>68</Paragraphs>
  <Slides>11</Slides>
  <Notes>0</Notes>
  <HiddenSlides>0</HiddenSlides>
  <MMClips>0</MMClips>
  <ScaleCrop>false</ScaleCrop>
  <HeadingPairs>
    <vt:vector size="4" baseType="variant">
      <vt:variant>
        <vt:lpstr>Tema</vt:lpstr>
      </vt:variant>
      <vt:variant>
        <vt:i4>1</vt:i4>
      </vt:variant>
      <vt:variant>
        <vt:lpstr>Títulos de slides</vt:lpstr>
      </vt:variant>
      <vt:variant>
        <vt:i4>11</vt:i4>
      </vt:variant>
    </vt:vector>
  </HeadingPairs>
  <TitlesOfParts>
    <vt:vector size="12" baseType="lpstr">
      <vt:lpstr>10277011</vt:lpstr>
      <vt:lpstr>Logística Integrada Prof. Luciel Henrique de Oliveira</vt:lpstr>
      <vt:lpstr>  RETORNO DE PRODUTO: ABORDAGEM ESTRATÉGICA</vt:lpstr>
      <vt:lpstr>  RETORNO DE PRODUTO: ABORDAGEM ESTRATÉGICA</vt:lpstr>
      <vt:lpstr>  RETORNO DE PRODUTO: ABORDAGEM ESTRATÉGICA</vt:lpstr>
      <vt:lpstr>  RETORNO DE PRODUTO: ABORDAGEM ESTRATÉGICA</vt:lpstr>
      <vt:lpstr>  RETORNO DE PRODUTO: ABORDAGEM ESTRATÉGICA</vt:lpstr>
      <vt:lpstr>  RETORNO DE PRODUTO: ABORDAGEM ESTRATÉGICA</vt:lpstr>
      <vt:lpstr>  RETORNO DE PRODUTO: ABORDAGEM ESTRATÉGICA</vt:lpstr>
      <vt:lpstr>  RETORNO DE PRODUTO: ABORDAGEM ESTRATÉGICA</vt:lpstr>
      <vt:lpstr>  RETORNO DE PRODUTO: ABORDAGEM ESTRATÉGICA</vt:lpstr>
      <vt:lpstr>  RETORNO DE PRODUTO: ABORDAGEM ESTRATÉGICA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29</cp:revision>
  <dcterms:created xsi:type="dcterms:W3CDTF">2012-09-08T20:37:53Z</dcterms:created>
  <dcterms:modified xsi:type="dcterms:W3CDTF">2012-09-13T20:22:16Z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TC102770111046</vt:lpwstr>
  </property>
</Properties>
</file>